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56" r:id="rId4"/>
    <p:sldId id="401" r:id="rId5"/>
    <p:sldId id="357" r:id="rId6"/>
    <p:sldId id="3465" r:id="rId7"/>
    <p:sldId id="281" r:id="rId8"/>
    <p:sldId id="375" r:id="rId9"/>
    <p:sldId id="403" r:id="rId10"/>
    <p:sldId id="429" r:id="rId11"/>
    <p:sldId id="427" r:id="rId12"/>
    <p:sldId id="259" r:id="rId13"/>
    <p:sldId id="3463" r:id="rId14"/>
    <p:sldId id="262" r:id="rId15"/>
    <p:sldId id="3461" r:id="rId16"/>
    <p:sldId id="3462" r:id="rId17"/>
    <p:sldId id="260" r:id="rId18"/>
    <p:sldId id="261" r:id="rId19"/>
    <p:sldId id="275" r:id="rId20"/>
    <p:sldId id="266" r:id="rId21"/>
    <p:sldId id="267" r:id="rId22"/>
    <p:sldId id="270" r:id="rId23"/>
    <p:sldId id="430" r:id="rId24"/>
    <p:sldId id="4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Lister" initials="K" lastIdx="1" clrIdx="0">
    <p:extLst>
      <p:ext uri="{19B8F6BF-5375-455C-9EA6-DF929625EA0E}">
        <p15:presenceInfo xmlns:p15="http://schemas.microsoft.com/office/powerpoint/2012/main" userId="S::kml322@open.ac.uk::84237465-f6b4-4ca7-818a-369af9c5ca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338D"/>
    <a:srgbClr val="375623"/>
    <a:srgbClr val="5242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74" autoAdjust="0"/>
    <p:restoredTop sz="94660"/>
  </p:normalViewPr>
  <p:slideViewPr>
    <p:cSldViewPr snapToGrid="0">
      <p:cViewPr varScale="1">
        <p:scale>
          <a:sx n="86" d="100"/>
          <a:sy n="86" d="100"/>
        </p:scale>
        <p:origin x="1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Lister" userId="c0477b6f-a54d-4027-ad9d-527ed99706e6" providerId="ADAL" clId="{6D322A17-EC82-4E89-9E38-917A197713F6}"/>
    <pc:docChg chg="custSel delSld modSld">
      <pc:chgData name="Kate Lister" userId="c0477b6f-a54d-4027-ad9d-527ed99706e6" providerId="ADAL" clId="{6D322A17-EC82-4E89-9E38-917A197713F6}" dt="2022-06-29T15:49:30.533" v="2" actId="22"/>
      <pc:docMkLst>
        <pc:docMk/>
      </pc:docMkLst>
      <pc:sldChg chg="del">
        <pc:chgData name="Kate Lister" userId="c0477b6f-a54d-4027-ad9d-527ed99706e6" providerId="ADAL" clId="{6D322A17-EC82-4E89-9E38-917A197713F6}" dt="2022-06-29T15:09:02.420" v="0" actId="47"/>
        <pc:sldMkLst>
          <pc:docMk/>
          <pc:sldMk cId="341654595" sldId="258"/>
        </pc:sldMkLst>
      </pc:sldChg>
      <pc:sldChg chg="addSp delSp mod">
        <pc:chgData name="Kate Lister" userId="c0477b6f-a54d-4027-ad9d-527ed99706e6" providerId="ADAL" clId="{6D322A17-EC82-4E89-9E38-917A197713F6}" dt="2022-06-29T15:49:30.533" v="2" actId="22"/>
        <pc:sldMkLst>
          <pc:docMk/>
          <pc:sldMk cId="1704044654" sldId="3465"/>
        </pc:sldMkLst>
        <pc:picChg chg="del">
          <ac:chgData name="Kate Lister" userId="c0477b6f-a54d-4027-ad9d-527ed99706e6" providerId="ADAL" clId="{6D322A17-EC82-4E89-9E38-917A197713F6}" dt="2022-06-29T15:49:30.197" v="1" actId="478"/>
          <ac:picMkLst>
            <pc:docMk/>
            <pc:sldMk cId="1704044654" sldId="3465"/>
            <ac:picMk id="8" creationId="{B91BF129-5CC9-4B65-BF6A-940E7B526A87}"/>
          </ac:picMkLst>
        </pc:picChg>
        <pc:picChg chg="add">
          <ac:chgData name="Kate Lister" userId="c0477b6f-a54d-4027-ad9d-527ed99706e6" providerId="ADAL" clId="{6D322A17-EC82-4E89-9E38-917A197713F6}" dt="2022-06-29T15:49:30.533" v="2" actId="22"/>
          <ac:picMkLst>
            <pc:docMk/>
            <pc:sldMk cId="1704044654" sldId="3465"/>
            <ac:picMk id="9" creationId="{F5F30ED4-42D5-4A21-87DD-D1F19CB82D7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84F0-9062-4A8D-A9FD-3AF398DDA3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AA2465-13BA-4CB9-9542-F6773EAB7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7906B9-594A-473A-B72F-3EF6C46EAE2B}"/>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5" name="Footer Placeholder 4">
            <a:extLst>
              <a:ext uri="{FF2B5EF4-FFF2-40B4-BE49-F238E27FC236}">
                <a16:creationId xmlns:a16="http://schemas.microsoft.com/office/drawing/2014/main" id="{0BA66910-FCEA-4387-A0A3-15280560A0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12FCF9-3ECA-48D9-86D9-B5317401AF8F}"/>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183118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E62F-BFA9-404C-BC52-770B839175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559CAE-800D-42C5-BFA4-0907ED812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503E05-39F3-46E3-9AE7-88D549D3B860}"/>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5" name="Footer Placeholder 4">
            <a:extLst>
              <a:ext uri="{FF2B5EF4-FFF2-40B4-BE49-F238E27FC236}">
                <a16:creationId xmlns:a16="http://schemas.microsoft.com/office/drawing/2014/main" id="{492417CB-7BAE-4011-AF96-94D178509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E2A7DB-E14E-4FF7-A751-A0385A5FD401}"/>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322886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5C821-1553-47CC-894D-D8EBA79AAD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C27805-82B0-4294-A098-B9FE8D1C5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726BCB-6002-4312-B960-F78FD32366DA}"/>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5" name="Footer Placeholder 4">
            <a:extLst>
              <a:ext uri="{FF2B5EF4-FFF2-40B4-BE49-F238E27FC236}">
                <a16:creationId xmlns:a16="http://schemas.microsoft.com/office/drawing/2014/main" id="{52A63EC5-B683-40F8-A561-2D95D97C0D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4D469-BEE3-47B2-A85C-7C0673AB3017}"/>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3817380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C092-7109-4C63-A909-6FFF0ED311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5ED96D-57A0-4BCA-8337-D4960B016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A9CC2E-2095-4539-94CC-E35790A466C1}"/>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5" name="Footer Placeholder 4">
            <a:extLst>
              <a:ext uri="{FF2B5EF4-FFF2-40B4-BE49-F238E27FC236}">
                <a16:creationId xmlns:a16="http://schemas.microsoft.com/office/drawing/2014/main" id="{34204EEF-84DB-4312-84EA-1F7AD5825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5209BD-97F1-4F81-98A7-A8B820C1DA40}"/>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196384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1067-16C7-42D6-BFB0-BAB440B120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144356-1DB9-4E58-983A-62BAABD951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CE28C3-DC1B-48FF-B6A0-5F38B371A878}"/>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5" name="Footer Placeholder 4">
            <a:extLst>
              <a:ext uri="{FF2B5EF4-FFF2-40B4-BE49-F238E27FC236}">
                <a16:creationId xmlns:a16="http://schemas.microsoft.com/office/drawing/2014/main" id="{79C1353C-9F91-4A6E-B63E-2E219EE864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960610-B15A-48CD-80C8-028B114FF08F}"/>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2291044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B1C3-52C8-4492-A993-1693D7669D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999152-0211-4550-8320-BDFA3FD540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1DE3F1-C9C5-4505-90F3-712A1EA535B3}"/>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5" name="Footer Placeholder 4">
            <a:extLst>
              <a:ext uri="{FF2B5EF4-FFF2-40B4-BE49-F238E27FC236}">
                <a16:creationId xmlns:a16="http://schemas.microsoft.com/office/drawing/2014/main" id="{82FC6CEB-2BEC-47A8-8CF0-0BF3C961E8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EBA718-B0FD-429B-B6B5-72AAE8DACB83}"/>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1786154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FD3D0-D7F6-4438-A0C8-93E7F00D88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86C703-14D1-42E9-B90A-6DD005FD4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EAE1EF-2771-42E2-B9DB-9CFD3D8D6C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1B5B85-BB79-4C78-A54A-E26D434654BB}"/>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6" name="Footer Placeholder 5">
            <a:extLst>
              <a:ext uri="{FF2B5EF4-FFF2-40B4-BE49-F238E27FC236}">
                <a16:creationId xmlns:a16="http://schemas.microsoft.com/office/drawing/2014/main" id="{A7FF4EB6-A1A1-4A55-92C1-8FBB4E863A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30D56-BBF1-48DA-B68C-8CF97DB6AE35}"/>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236665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22D7-2C2E-4552-9A77-480EC82C7C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74EC4B-8EC9-4287-9EB9-817907F16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CD0A2-140B-4D3F-9D0F-57C18F677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B75E44-12A8-4677-8432-FF839EFB5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2D2057-7967-47C9-83BC-940A43891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59C9E9-E86F-44A9-974A-0F8D9D8D3CA4}"/>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8" name="Footer Placeholder 7">
            <a:extLst>
              <a:ext uri="{FF2B5EF4-FFF2-40B4-BE49-F238E27FC236}">
                <a16:creationId xmlns:a16="http://schemas.microsoft.com/office/drawing/2014/main" id="{45750280-53D0-473A-8C2C-5D45FC817C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41A785-6AB8-469C-8BC7-2399E2635409}"/>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342959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F85B-3180-4975-A950-D613548917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B90065-7ECE-4C9A-B25C-F0E318ADC78E}"/>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4" name="Footer Placeholder 3">
            <a:extLst>
              <a:ext uri="{FF2B5EF4-FFF2-40B4-BE49-F238E27FC236}">
                <a16:creationId xmlns:a16="http://schemas.microsoft.com/office/drawing/2014/main" id="{3D706C95-0D08-4BDE-8FDF-B70558A431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E9DA0B-0981-4B70-B59C-C435885A6EC3}"/>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709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49F7B-C581-466A-852C-AC892624E284}"/>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3" name="Footer Placeholder 2">
            <a:extLst>
              <a:ext uri="{FF2B5EF4-FFF2-40B4-BE49-F238E27FC236}">
                <a16:creationId xmlns:a16="http://schemas.microsoft.com/office/drawing/2014/main" id="{7FFA3519-7C8F-470F-9536-0CE511A12D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4C32BB-3636-4A2F-AEC5-FEF0BFC8692E}"/>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3395138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BACD-C9E1-4324-AD2F-5C35EB5D1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027112-0351-42FC-B039-E34DA6A04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B29ED1-9D7C-455E-A0BD-F2522FD02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2ED0E-6CFD-4A2C-B17E-63B5754056A6}"/>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6" name="Footer Placeholder 5">
            <a:extLst>
              <a:ext uri="{FF2B5EF4-FFF2-40B4-BE49-F238E27FC236}">
                <a16:creationId xmlns:a16="http://schemas.microsoft.com/office/drawing/2014/main" id="{E8AB2316-526E-43A4-8C27-B5BC6205DE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220F79-30BB-4AF2-8E93-6819AC483312}"/>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394866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560CF-0723-44B8-AB3A-2232FDDF02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D5428-3E24-4D54-A92C-38CF4DAD0E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0C7DA6-A9C2-46EE-B857-08B8BFE65E9D}"/>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5" name="Footer Placeholder 4">
            <a:extLst>
              <a:ext uri="{FF2B5EF4-FFF2-40B4-BE49-F238E27FC236}">
                <a16:creationId xmlns:a16="http://schemas.microsoft.com/office/drawing/2014/main" id="{718BF171-36C5-4169-80BB-4A70D0F77C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459326-4BDD-488F-AAA8-1A6FC3D1A738}"/>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170864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A852-FB84-4B16-9AC5-E3F64324E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32551C-2FA8-4DE4-8EE9-9566B1BA6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B232CF-DC00-44F1-AFBB-14B73E7BD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6930F-237D-41EB-99F2-6BE4C5811769}"/>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6" name="Footer Placeholder 5">
            <a:extLst>
              <a:ext uri="{FF2B5EF4-FFF2-40B4-BE49-F238E27FC236}">
                <a16:creationId xmlns:a16="http://schemas.microsoft.com/office/drawing/2014/main" id="{05D43E14-213E-4136-92E5-706B252EF8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51D889-54EA-4F24-8A11-086CEDDB3D7C}"/>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4087567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7DA5-3ADE-464C-A8A0-C4F669FE51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7D92A5-EDA0-4C3B-8BB7-20FDE06B7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1E5C76-E78A-4DB8-A073-6FCBE728D939}"/>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5" name="Footer Placeholder 4">
            <a:extLst>
              <a:ext uri="{FF2B5EF4-FFF2-40B4-BE49-F238E27FC236}">
                <a16:creationId xmlns:a16="http://schemas.microsoft.com/office/drawing/2014/main" id="{55159AA8-9456-4371-B4A0-487FE49A6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1765F-1237-45AF-8CE7-A07842D495AA}"/>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1240073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E2DB08-ED47-4945-B83F-6D33C56010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1DF90C-FE9E-426B-B9A9-BD5C009420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F5FC3-02D6-4C5C-BCE9-8C7DE2748E81}"/>
              </a:ext>
            </a:extLst>
          </p:cNvPr>
          <p:cNvSpPr>
            <a:spLocks noGrp="1"/>
          </p:cNvSpPr>
          <p:nvPr>
            <p:ph type="dt" sz="half" idx="10"/>
          </p:nvPr>
        </p:nvSpPr>
        <p:spPr/>
        <p:txBody>
          <a:bodyPr/>
          <a:lstStyle/>
          <a:p>
            <a:fld id="{42252A96-6663-481D-9D26-B7D9DF01EB1E}" type="datetimeFigureOut">
              <a:rPr lang="en-GB" smtClean="0"/>
              <a:t>29/06/2022</a:t>
            </a:fld>
            <a:endParaRPr lang="en-GB"/>
          </a:p>
        </p:txBody>
      </p:sp>
      <p:sp>
        <p:nvSpPr>
          <p:cNvPr id="5" name="Footer Placeholder 4">
            <a:extLst>
              <a:ext uri="{FF2B5EF4-FFF2-40B4-BE49-F238E27FC236}">
                <a16:creationId xmlns:a16="http://schemas.microsoft.com/office/drawing/2014/main" id="{96C44747-6362-4D55-990E-51D2AA16D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0ED4A-D5D3-40D0-B4DB-BE71E913DD60}"/>
              </a:ext>
            </a:extLst>
          </p:cNvPr>
          <p:cNvSpPr>
            <a:spLocks noGrp="1"/>
          </p:cNvSpPr>
          <p:nvPr>
            <p:ph type="sldNum" sz="quarter" idx="12"/>
          </p:nvPr>
        </p:nvSpPr>
        <p:spPr/>
        <p:txBody>
          <a:bodyPr/>
          <a:lstStyle/>
          <a:p>
            <a:fld id="{7767B528-A6A3-4052-8BBD-F22FCC603C02}" type="slidenum">
              <a:rPr lang="en-GB" smtClean="0"/>
              <a:t>‹#›</a:t>
            </a:fld>
            <a:endParaRPr lang="en-GB"/>
          </a:p>
        </p:txBody>
      </p:sp>
    </p:spTree>
    <p:extLst>
      <p:ext uri="{BB962C8B-B14F-4D97-AF65-F5344CB8AC3E}">
        <p14:creationId xmlns:p14="http://schemas.microsoft.com/office/powerpoint/2010/main" val="220955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F71322-76A3-413A-9064-BF459D5F6A59}"/>
              </a:ext>
            </a:extLst>
          </p:cNvPr>
          <p:cNvSpPr>
            <a:spLocks noGrp="1"/>
          </p:cNvSpPr>
          <p:nvPr>
            <p:ph type="pic" sz="quarter" idx="27"/>
          </p:nvPr>
        </p:nvSpPr>
        <p:spPr>
          <a:xfrm>
            <a:off x="770467" y="2243138"/>
            <a:ext cx="10511367"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0" name="Text Placeholder 2">
            <a:extLst>
              <a:ext uri="{FF2B5EF4-FFF2-40B4-BE49-F238E27FC236}">
                <a16:creationId xmlns:a16="http://schemas.microsoft.com/office/drawing/2014/main" id="{FBE17164-D1E9-448D-BC18-AEE6AA4A7D7F}"/>
              </a:ext>
            </a:extLst>
          </p:cNvPr>
          <p:cNvSpPr>
            <a:spLocks noGrp="1"/>
          </p:cNvSpPr>
          <p:nvPr>
            <p:ph type="body" sz="quarter" idx="21" hasCustomPrompt="1"/>
          </p:nvPr>
        </p:nvSpPr>
        <p:spPr>
          <a:xfrm>
            <a:off x="770625"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8" name="TextBox 7">
            <a:extLst>
              <a:ext uri="{FF2B5EF4-FFF2-40B4-BE49-F238E27FC236}">
                <a16:creationId xmlns:a16="http://schemas.microsoft.com/office/drawing/2014/main" id="{5687A685-EBDC-431F-A3A3-25227F3094FE}"/>
              </a:ext>
            </a:extLst>
          </p:cNvPr>
          <p:cNvSpPr txBox="1"/>
          <p:nvPr userDrawn="1"/>
        </p:nvSpPr>
        <p:spPr>
          <a:xfrm>
            <a:off x="10121659" y="6425249"/>
            <a:ext cx="132271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29/06/2022</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C676D3C7-DEA3-4E23-A018-40E404019302}"/>
              </a:ext>
            </a:extLst>
          </p:cNvPr>
          <p:cNvSpPr>
            <a:spLocks noGrp="1"/>
          </p:cNvSpPr>
          <p:nvPr>
            <p:ph sz="quarter" idx="28" hasCustomPrompt="1"/>
          </p:nvPr>
        </p:nvSpPr>
        <p:spPr>
          <a:xfrm>
            <a:off x="770468" y="6440578"/>
            <a:ext cx="9662505"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4" name="Text Placeholder 2">
            <a:extLst>
              <a:ext uri="{FF2B5EF4-FFF2-40B4-BE49-F238E27FC236}">
                <a16:creationId xmlns:a16="http://schemas.microsoft.com/office/drawing/2014/main" id="{D974519E-60F3-4D94-B4D4-2BC52D3350F6}"/>
              </a:ext>
            </a:extLst>
          </p:cNvPr>
          <p:cNvSpPr>
            <a:spLocks noGrp="1"/>
          </p:cNvSpPr>
          <p:nvPr>
            <p:ph type="body" sz="quarter" idx="22" hasCustomPrompt="1"/>
          </p:nvPr>
        </p:nvSpPr>
        <p:spPr>
          <a:xfrm>
            <a:off x="770625"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476285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C9FF-9D1D-4CF8-9A29-3ECAF9882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D4EAE0-F21B-41D6-9F71-242838079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401D4E-93EA-48E0-9028-8F61108E2367}"/>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5" name="Footer Placeholder 4">
            <a:extLst>
              <a:ext uri="{FF2B5EF4-FFF2-40B4-BE49-F238E27FC236}">
                <a16:creationId xmlns:a16="http://schemas.microsoft.com/office/drawing/2014/main" id="{0718B2FF-4708-462D-B28B-8CEA5F5DA6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FB172F-6A48-44B2-9416-A6E9B478F555}"/>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345816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48FF-22AB-4208-BB4C-882DF1319C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BB6EE5-246E-498A-877C-B829A9372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7488B-63EB-48EE-9C37-90E9B4906B9D}"/>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5" name="Footer Placeholder 4">
            <a:extLst>
              <a:ext uri="{FF2B5EF4-FFF2-40B4-BE49-F238E27FC236}">
                <a16:creationId xmlns:a16="http://schemas.microsoft.com/office/drawing/2014/main" id="{EE114D95-5A1D-481C-AD60-881D466B04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CAF2CA-6AAD-4798-AB39-880D74273617}"/>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3319524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4106-FDD7-435E-A212-36E5092166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8F2C1A-E645-4FBE-B04C-C286B6769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ED096-5E18-4D89-847D-DD7C2BA324C4}"/>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5" name="Footer Placeholder 4">
            <a:extLst>
              <a:ext uri="{FF2B5EF4-FFF2-40B4-BE49-F238E27FC236}">
                <a16:creationId xmlns:a16="http://schemas.microsoft.com/office/drawing/2014/main" id="{DE2A6A98-FF59-4FC0-81F3-087A2EDD2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C289A3-69A9-4498-871C-D2CA49C664EF}"/>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327880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27BBC-3099-47FB-ADD8-3AB6C416D3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36C12B-2A57-4938-9DED-BE2B6AAF4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3C1255-956B-4822-8B1F-267F7A55CD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A729E7-1319-40F7-B676-B8FFE8DC73F2}"/>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6" name="Footer Placeholder 5">
            <a:extLst>
              <a:ext uri="{FF2B5EF4-FFF2-40B4-BE49-F238E27FC236}">
                <a16:creationId xmlns:a16="http://schemas.microsoft.com/office/drawing/2014/main" id="{8B3F1F41-980E-44E2-B31F-84DB209E83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310671-B1EA-4E4C-B01E-D365A57F5F66}"/>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2281866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5018-735A-49CE-953F-CFB7BF8D1F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ADA3A-9947-4FBB-B89F-6A3216B6C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E735B8-7AFE-423D-B1D1-490176B6C9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D3068F-8DA6-4C15-B180-F80EEDEA0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0E8642-2221-4586-98DA-B62B58C1B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A6A2ED-9D87-4ED5-9D7E-0BA56F6957BB}"/>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8" name="Footer Placeholder 7">
            <a:extLst>
              <a:ext uri="{FF2B5EF4-FFF2-40B4-BE49-F238E27FC236}">
                <a16:creationId xmlns:a16="http://schemas.microsoft.com/office/drawing/2014/main" id="{99F346D3-79AD-4358-BAFB-572B43EACD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4F3B9F-0B10-448D-BCD5-8775E122C087}"/>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1823213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9EC2-7556-4969-B459-F895F9A0AE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C26177-3702-4EAB-9457-C3BEFB6D541A}"/>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4" name="Footer Placeholder 3">
            <a:extLst>
              <a:ext uri="{FF2B5EF4-FFF2-40B4-BE49-F238E27FC236}">
                <a16:creationId xmlns:a16="http://schemas.microsoft.com/office/drawing/2014/main" id="{D55A4D6B-BE47-417A-8CE2-3639A3BFB4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4AF018-8FED-4887-A432-0EA8410BF91F}"/>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218601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F4DB-BCE1-4073-90FB-C10A38D6F8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6B9DDD-F024-4159-8F17-6AD41E2AF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89BE6-C13B-4F77-B516-B3F47E89BB86}"/>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5" name="Footer Placeholder 4">
            <a:extLst>
              <a:ext uri="{FF2B5EF4-FFF2-40B4-BE49-F238E27FC236}">
                <a16:creationId xmlns:a16="http://schemas.microsoft.com/office/drawing/2014/main" id="{8EF51F17-CDA1-49C8-82AB-D0E29E6E6D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1C8F8A-2F85-470F-9C81-5D79ED5904B9}"/>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2412509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86857-BF32-40A0-91F4-462EA84A63E5}"/>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3" name="Footer Placeholder 2">
            <a:extLst>
              <a:ext uri="{FF2B5EF4-FFF2-40B4-BE49-F238E27FC236}">
                <a16:creationId xmlns:a16="http://schemas.microsoft.com/office/drawing/2014/main" id="{07CBAF7F-8EB9-4607-A91A-8B8FDF6E42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A758E7-E554-43DA-9F75-AA75D417679D}"/>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2639649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18E2-E639-4AFE-B039-EA0207B1A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F39DAE-443F-43B9-A365-2726BD8917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EC1551-540F-48C9-B825-D62ED5850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A15C5-2496-4020-A315-355C5194DED6}"/>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6" name="Footer Placeholder 5">
            <a:extLst>
              <a:ext uri="{FF2B5EF4-FFF2-40B4-BE49-F238E27FC236}">
                <a16:creationId xmlns:a16="http://schemas.microsoft.com/office/drawing/2014/main" id="{5B5FF516-4BFC-4918-9431-3471D8E175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DD9045-54C6-4B06-8A4C-37CB372F2278}"/>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4047935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0894-DF26-4653-9D97-5B83BB024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08E043-4723-4E6C-A361-58A19EF2BE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ECDB8E-C6D5-45AA-903E-46BC7F08C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EBB7D-9041-4A97-9534-56346B4E996B}"/>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6" name="Footer Placeholder 5">
            <a:extLst>
              <a:ext uri="{FF2B5EF4-FFF2-40B4-BE49-F238E27FC236}">
                <a16:creationId xmlns:a16="http://schemas.microsoft.com/office/drawing/2014/main" id="{1E9C4831-7A2E-4BFC-8198-95146FB1F8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1574A1-30A8-4650-B7B1-4E1CD2D25CE8}"/>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200032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2497-FFB9-470F-A261-8CC0D7E941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65D6D9-043A-4B1B-B733-9343CCB52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C5693D-4456-4304-B795-0B944AD329BE}"/>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5" name="Footer Placeholder 4">
            <a:extLst>
              <a:ext uri="{FF2B5EF4-FFF2-40B4-BE49-F238E27FC236}">
                <a16:creationId xmlns:a16="http://schemas.microsoft.com/office/drawing/2014/main" id="{3D72C232-91D7-4D09-AEDC-265207120A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5EC755-CEEA-4361-9AC2-69EFCCA6ED9C}"/>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486384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77767-0E37-4606-A57D-1B6584DA6C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24F07F-EF4D-468F-8B52-BA39315C55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EF6E69-50B2-4566-A897-FA81848A2524}"/>
              </a:ext>
            </a:extLst>
          </p:cNvPr>
          <p:cNvSpPr>
            <a:spLocks noGrp="1"/>
          </p:cNvSpPr>
          <p:nvPr>
            <p:ph type="dt" sz="half" idx="10"/>
          </p:nvPr>
        </p:nvSpPr>
        <p:spPr/>
        <p:txBody>
          <a:bodyPr/>
          <a:lstStyle/>
          <a:p>
            <a:fld id="{5275D07A-FD1E-4A70-8DE7-55710B2F1409}" type="datetimeFigureOut">
              <a:rPr lang="en-GB" smtClean="0"/>
              <a:t>29/06/2022</a:t>
            </a:fld>
            <a:endParaRPr lang="en-GB"/>
          </a:p>
        </p:txBody>
      </p:sp>
      <p:sp>
        <p:nvSpPr>
          <p:cNvPr id="5" name="Footer Placeholder 4">
            <a:extLst>
              <a:ext uri="{FF2B5EF4-FFF2-40B4-BE49-F238E27FC236}">
                <a16:creationId xmlns:a16="http://schemas.microsoft.com/office/drawing/2014/main" id="{9D880976-5C11-4924-9601-FD9D90A77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A0A4E1-0E40-4DD1-AB28-219F1BB88F5D}"/>
              </a:ext>
            </a:extLst>
          </p:cNvPr>
          <p:cNvSpPr>
            <a:spLocks noGrp="1"/>
          </p:cNvSpPr>
          <p:nvPr>
            <p:ph type="sldNum" sz="quarter" idx="12"/>
          </p:nvPr>
        </p:nvSpPr>
        <p:spPr/>
        <p:txBody>
          <a:bodyPr/>
          <a:lstStyle/>
          <a:p>
            <a:fld id="{69507C4F-0548-4EEB-BB51-0134A2E4C7B9}" type="slidenum">
              <a:rPr lang="en-GB" smtClean="0"/>
              <a:t>‹#›</a:t>
            </a:fld>
            <a:endParaRPr lang="en-GB"/>
          </a:p>
        </p:txBody>
      </p:sp>
    </p:spTree>
    <p:extLst>
      <p:ext uri="{BB962C8B-B14F-4D97-AF65-F5344CB8AC3E}">
        <p14:creationId xmlns:p14="http://schemas.microsoft.com/office/powerpoint/2010/main" val="2213854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FE2B1EA2-8522-4C4B-B7A9-BEF931B2B47B}"/>
              </a:ext>
            </a:extLst>
          </p:cNvPr>
          <p:cNvSpPr>
            <a:spLocks noGrp="1"/>
          </p:cNvSpPr>
          <p:nvPr>
            <p:ph type="body" sz="quarter" idx="25" hasCustomPrompt="1"/>
          </p:nvPr>
        </p:nvSpPr>
        <p:spPr>
          <a:xfrm>
            <a:off x="770625" y="2243139"/>
            <a:ext cx="10511209" cy="4019131"/>
          </a:xfrm>
          <a:prstGeom prst="rect">
            <a:avLst/>
          </a:prstGeom>
        </p:spPr>
        <p:txBody>
          <a:bodyPr/>
          <a:lstStyle>
            <a:lvl1pPr marL="0" indent="0">
              <a:buNone/>
              <a:defRPr sz="1400">
                <a:solidFill>
                  <a:srgbClr val="32323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5"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98251539-4EDC-4E36-A4D9-AF94C23958A5}"/>
              </a:ext>
            </a:extLst>
          </p:cNvPr>
          <p:cNvSpPr txBox="1"/>
          <p:nvPr userDrawn="1"/>
        </p:nvSpPr>
        <p:spPr>
          <a:xfrm>
            <a:off x="10121659" y="6425249"/>
            <a:ext cx="132271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29/06/2022</a:t>
            </a:fld>
            <a:endParaRPr lang="en-GB" sz="1050"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40F4C93-6DA7-4D8C-9677-1ABFD64DBB3D}"/>
              </a:ext>
            </a:extLst>
          </p:cNvPr>
          <p:cNvSpPr>
            <a:spLocks noGrp="1"/>
          </p:cNvSpPr>
          <p:nvPr>
            <p:ph sz="quarter" idx="27" hasCustomPrompt="1"/>
          </p:nvPr>
        </p:nvSpPr>
        <p:spPr>
          <a:xfrm>
            <a:off x="770625" y="6440578"/>
            <a:ext cx="9662348"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54F983CE-7E17-4509-ACDC-24E516927AC6}"/>
              </a:ext>
            </a:extLst>
          </p:cNvPr>
          <p:cNvSpPr>
            <a:spLocks noGrp="1"/>
          </p:cNvSpPr>
          <p:nvPr>
            <p:ph type="body" sz="quarter" idx="22" hasCustomPrompt="1"/>
          </p:nvPr>
        </p:nvSpPr>
        <p:spPr>
          <a:xfrm>
            <a:off x="770625"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1410370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5"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770625" y="2243138"/>
            <a:ext cx="10511209"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10121659" y="6425249"/>
            <a:ext cx="132271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29/06/2022</a:t>
            </a:fld>
            <a:endParaRPr lang="en-GB" sz="1050"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770625" y="6440578"/>
            <a:ext cx="9662348"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770625"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199895692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F71322-76A3-413A-9064-BF459D5F6A59}"/>
              </a:ext>
            </a:extLst>
          </p:cNvPr>
          <p:cNvSpPr>
            <a:spLocks noGrp="1"/>
          </p:cNvSpPr>
          <p:nvPr>
            <p:ph type="pic" sz="quarter" idx="27"/>
          </p:nvPr>
        </p:nvSpPr>
        <p:spPr>
          <a:xfrm>
            <a:off x="770467" y="2243138"/>
            <a:ext cx="10511367"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0" name="Text Placeholder 2">
            <a:extLst>
              <a:ext uri="{FF2B5EF4-FFF2-40B4-BE49-F238E27FC236}">
                <a16:creationId xmlns:a16="http://schemas.microsoft.com/office/drawing/2014/main" id="{FBE17164-D1E9-448D-BC18-AEE6AA4A7D7F}"/>
              </a:ext>
            </a:extLst>
          </p:cNvPr>
          <p:cNvSpPr>
            <a:spLocks noGrp="1"/>
          </p:cNvSpPr>
          <p:nvPr>
            <p:ph type="body" sz="quarter" idx="21" hasCustomPrompt="1"/>
          </p:nvPr>
        </p:nvSpPr>
        <p:spPr>
          <a:xfrm>
            <a:off x="770625" y="464267"/>
            <a:ext cx="7947807"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8" name="TextBox 7">
            <a:extLst>
              <a:ext uri="{FF2B5EF4-FFF2-40B4-BE49-F238E27FC236}">
                <a16:creationId xmlns:a16="http://schemas.microsoft.com/office/drawing/2014/main" id="{5687A685-EBDC-431F-A3A3-25227F3094FE}"/>
              </a:ext>
            </a:extLst>
          </p:cNvPr>
          <p:cNvSpPr txBox="1"/>
          <p:nvPr userDrawn="1"/>
        </p:nvSpPr>
        <p:spPr>
          <a:xfrm>
            <a:off x="10121659" y="6425249"/>
            <a:ext cx="132271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29/06/2022</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C676D3C7-DEA3-4E23-A018-40E404019302}"/>
              </a:ext>
            </a:extLst>
          </p:cNvPr>
          <p:cNvSpPr>
            <a:spLocks noGrp="1"/>
          </p:cNvSpPr>
          <p:nvPr>
            <p:ph sz="quarter" idx="28" hasCustomPrompt="1"/>
          </p:nvPr>
        </p:nvSpPr>
        <p:spPr>
          <a:xfrm>
            <a:off x="770468" y="6440578"/>
            <a:ext cx="9662505"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4" name="Text Placeholder 2">
            <a:extLst>
              <a:ext uri="{FF2B5EF4-FFF2-40B4-BE49-F238E27FC236}">
                <a16:creationId xmlns:a16="http://schemas.microsoft.com/office/drawing/2014/main" id="{D974519E-60F3-4D94-B4D4-2BC52D3350F6}"/>
              </a:ext>
            </a:extLst>
          </p:cNvPr>
          <p:cNvSpPr>
            <a:spLocks noGrp="1"/>
          </p:cNvSpPr>
          <p:nvPr>
            <p:ph type="body" sz="quarter" idx="22" hasCustomPrompt="1"/>
          </p:nvPr>
        </p:nvSpPr>
        <p:spPr>
          <a:xfrm>
            <a:off x="770625" y="1458820"/>
            <a:ext cx="794780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894752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OW CONTENT ONLY 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478367" y="1396350"/>
            <a:ext cx="8691035" cy="4018477"/>
          </a:xfrm>
          <a:prstGeom prst="rect">
            <a:avLst/>
          </a:prstGeom>
        </p:spPr>
        <p:txBody>
          <a:bodyPr lIns="0" tIns="0" rIns="0" bIns="0"/>
          <a:lstStyle>
            <a:lvl1pPr marL="237061" indent="-237061" defTabSz="359991">
              <a:lnSpc>
                <a:spcPct val="100000"/>
              </a:lnSpc>
              <a:tabLst/>
              <a:defRPr sz="2667" b="0" i="0">
                <a:solidFill>
                  <a:schemeClr val="tx1"/>
                </a:solidFill>
                <a:latin typeface="+mn-lt"/>
                <a:ea typeface="Roboto Light" panose="02000000000000000000" pitchFamily="2" charset="0"/>
              </a:defRPr>
            </a:lvl1pPr>
            <a:lvl2pPr marL="482588" indent="-241294" defTabSz="359991">
              <a:lnSpc>
                <a:spcPct val="100000"/>
              </a:lnSpc>
              <a:buFont typeface="Arial" panose="020B0604020202020204" pitchFamily="34" charset="0"/>
              <a:buChar char="-"/>
              <a:tabLst/>
              <a:defRPr sz="2667" b="0" i="0">
                <a:solidFill>
                  <a:schemeClr val="tx1"/>
                </a:solidFill>
                <a:latin typeface="+mn-lt"/>
                <a:ea typeface="Roboto Light" panose="02000000000000000000" pitchFamily="2" charset="0"/>
              </a:defRPr>
            </a:lvl2pPr>
            <a:lvl3pPr marL="723882" indent="-241294" defTabSz="359991">
              <a:lnSpc>
                <a:spcPct val="100000"/>
              </a:lnSpc>
              <a:buFont typeface="Arial" panose="020B0604020202020204" pitchFamily="34" charset="0"/>
              <a:buChar char="-"/>
              <a:tabLst/>
              <a:defRPr sz="2667" b="0" i="0">
                <a:solidFill>
                  <a:schemeClr val="tx1"/>
                </a:solidFill>
                <a:latin typeface="+mn-lt"/>
                <a:ea typeface="Roboto Light" panose="02000000000000000000" pitchFamily="2" charset="0"/>
              </a:defRPr>
            </a:lvl3pPr>
            <a:lvl4pPr marL="952476" indent="-228594" defTabSz="359991">
              <a:lnSpc>
                <a:spcPct val="100000"/>
              </a:lnSpc>
              <a:buFont typeface="Arial" panose="020B0604020202020204" pitchFamily="34" charset="0"/>
              <a:buChar char="-"/>
              <a:tabLst/>
              <a:defRPr sz="2667" b="0" i="0">
                <a:solidFill>
                  <a:schemeClr val="tx1"/>
                </a:solidFill>
                <a:latin typeface="+mn-lt"/>
                <a:ea typeface="Roboto Light" panose="02000000000000000000" pitchFamily="2" charset="0"/>
              </a:defRPr>
            </a:lvl4pPr>
            <a:lvl5pPr marL="1193770" indent="-241294" defTabSz="359991">
              <a:lnSpc>
                <a:spcPct val="100000"/>
              </a:lnSpc>
              <a:buFont typeface="Arial" panose="020B0604020202020204" pitchFamily="34" charset="0"/>
              <a:buChar char="-"/>
              <a:tabLst/>
              <a:defRPr sz="2667" b="0" i="0">
                <a:solidFill>
                  <a:schemeClr val="tx1"/>
                </a:solidFill>
                <a:latin typeface="+mn-lt"/>
                <a:ea typeface="Roboto Light"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452967"/>
            <a:ext cx="8691036" cy="455429"/>
          </a:xfrm>
          <a:prstGeom prst="rect">
            <a:avLst/>
          </a:prstGeom>
        </p:spPr>
        <p:txBody>
          <a:bodyPr lIns="0" tIns="0" rIns="0" bIns="0"/>
          <a:lstStyle>
            <a:lvl1pPr algn="l">
              <a:lnSpc>
                <a:spcPct val="100000"/>
              </a:lnSpc>
              <a:defRPr sz="3200" b="1" i="0">
                <a:latin typeface="+mn-lt"/>
                <a:ea typeface="Roboto Black"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75510555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633E-D952-4299-995F-BBD986230E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CB28D6-2F25-4120-9D0B-12BC037716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716119-9570-43FB-B4FC-23D88CF77D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951690-1235-4100-B96C-D3208797378C}"/>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6" name="Footer Placeholder 5">
            <a:extLst>
              <a:ext uri="{FF2B5EF4-FFF2-40B4-BE49-F238E27FC236}">
                <a16:creationId xmlns:a16="http://schemas.microsoft.com/office/drawing/2014/main" id="{9306C4D3-782F-46EC-A4E1-4D44FDB58D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CE6DA-EA16-446D-A1A8-E911B5D1CF14}"/>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190160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CC93-B3B5-4DE3-A654-B32FD0BAF5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5653CD-CFB8-4AAC-AFA6-4402B256C7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9C28B3-A6EC-4895-B57D-8D902F42B4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8822BD-CFCE-4C40-9091-FD8B847BE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3F27D-B38F-4A58-8734-FB02C284BA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B9B97F-CCD7-4263-9C8B-48EE89EE353B}"/>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8" name="Footer Placeholder 7">
            <a:extLst>
              <a:ext uri="{FF2B5EF4-FFF2-40B4-BE49-F238E27FC236}">
                <a16:creationId xmlns:a16="http://schemas.microsoft.com/office/drawing/2014/main" id="{8D4ADC8C-DE3C-4EC2-A0E2-792DB072C0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324051-F75A-4274-BFD8-C3D8B272A16D}"/>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267671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E958-58E3-477F-A996-D46E1C5228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E13499-BD0B-4514-971A-5A4D65B54E74}"/>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4" name="Footer Placeholder 3">
            <a:extLst>
              <a:ext uri="{FF2B5EF4-FFF2-40B4-BE49-F238E27FC236}">
                <a16:creationId xmlns:a16="http://schemas.microsoft.com/office/drawing/2014/main" id="{2C479AE1-B0AD-4CE0-90D4-81ED452FCE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EBCB9C-52E5-4325-B5FC-6037EB0E4739}"/>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347284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528A3-9A2C-4BA7-A413-9248179E6659}"/>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3" name="Footer Placeholder 2">
            <a:extLst>
              <a:ext uri="{FF2B5EF4-FFF2-40B4-BE49-F238E27FC236}">
                <a16:creationId xmlns:a16="http://schemas.microsoft.com/office/drawing/2014/main" id="{62B55894-D157-4C8F-9D36-D4EF53F43E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F8C463-7EE0-4773-B3D3-324A9115C7E1}"/>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104634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95DC-02E0-4908-90E3-6D643B968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ACA07B-70FA-40AA-B4A5-E75109E76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F0E3F3-2385-4BD5-8ED3-4F97F1A91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51B62-46E0-40CD-B9FE-330CA5D594AB}"/>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6" name="Footer Placeholder 5">
            <a:extLst>
              <a:ext uri="{FF2B5EF4-FFF2-40B4-BE49-F238E27FC236}">
                <a16:creationId xmlns:a16="http://schemas.microsoft.com/office/drawing/2014/main" id="{C5E2C00B-1276-4340-9624-4ECD443854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16A741-0C6C-4F12-B78D-6D5E210207D5}"/>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403614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1EDE-69F7-43DD-99B9-67B0CA86E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1841CE-1D5A-4C69-932D-809DBBE02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390451-2552-453D-AE74-8E323A6E8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7768D1-AA29-432F-910C-B361F4C07EC7}"/>
              </a:ext>
            </a:extLst>
          </p:cNvPr>
          <p:cNvSpPr>
            <a:spLocks noGrp="1"/>
          </p:cNvSpPr>
          <p:nvPr>
            <p:ph type="dt" sz="half" idx="10"/>
          </p:nvPr>
        </p:nvSpPr>
        <p:spPr/>
        <p:txBody>
          <a:bodyPr/>
          <a:lstStyle/>
          <a:p>
            <a:fld id="{10689C58-102D-4BFC-8E21-94F028CFAE2D}" type="datetimeFigureOut">
              <a:rPr lang="en-GB" smtClean="0"/>
              <a:t>29/06/2022</a:t>
            </a:fld>
            <a:endParaRPr lang="en-GB"/>
          </a:p>
        </p:txBody>
      </p:sp>
      <p:sp>
        <p:nvSpPr>
          <p:cNvPr id="6" name="Footer Placeholder 5">
            <a:extLst>
              <a:ext uri="{FF2B5EF4-FFF2-40B4-BE49-F238E27FC236}">
                <a16:creationId xmlns:a16="http://schemas.microsoft.com/office/drawing/2014/main" id="{97ACC6F9-C03B-404B-B050-61901DE8D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B9DDC-91B5-4075-BFBE-25EC813ADD54}"/>
              </a:ext>
            </a:extLst>
          </p:cNvPr>
          <p:cNvSpPr>
            <a:spLocks noGrp="1"/>
          </p:cNvSpPr>
          <p:nvPr>
            <p:ph type="sldNum" sz="quarter" idx="12"/>
          </p:nvPr>
        </p:nvSpPr>
        <p:spPr/>
        <p:txBody>
          <a:bodyPr/>
          <a:lstStyle/>
          <a:p>
            <a:fld id="{C110B6DC-46D2-495E-8A5F-8BF866417041}" type="slidenum">
              <a:rPr lang="en-GB" smtClean="0"/>
              <a:t>‹#›</a:t>
            </a:fld>
            <a:endParaRPr lang="en-GB"/>
          </a:p>
        </p:txBody>
      </p:sp>
    </p:spTree>
    <p:extLst>
      <p:ext uri="{BB962C8B-B14F-4D97-AF65-F5344CB8AC3E}">
        <p14:creationId xmlns:p14="http://schemas.microsoft.com/office/powerpoint/2010/main" val="157378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8CBC9B-E4ED-4806-8D68-CF3CF3EC0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1B6EC0-88FD-4ECC-9E25-FC0C7D426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4FA669-57E9-402C-8DC7-3066D36E8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89C58-102D-4BFC-8E21-94F028CFAE2D}" type="datetimeFigureOut">
              <a:rPr lang="en-GB" smtClean="0"/>
              <a:t>29/06/2022</a:t>
            </a:fld>
            <a:endParaRPr lang="en-GB"/>
          </a:p>
        </p:txBody>
      </p:sp>
      <p:sp>
        <p:nvSpPr>
          <p:cNvPr id="5" name="Footer Placeholder 4">
            <a:extLst>
              <a:ext uri="{FF2B5EF4-FFF2-40B4-BE49-F238E27FC236}">
                <a16:creationId xmlns:a16="http://schemas.microsoft.com/office/drawing/2014/main" id="{03C8BE77-50A5-42B8-BAE9-BA0381FAD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9E9F55-C6E9-4E68-A6E8-CD0647C17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0B6DC-46D2-495E-8A5F-8BF866417041}" type="slidenum">
              <a:rPr lang="en-GB" smtClean="0"/>
              <a:t>‹#›</a:t>
            </a:fld>
            <a:endParaRPr lang="en-GB"/>
          </a:p>
        </p:txBody>
      </p:sp>
    </p:spTree>
    <p:extLst>
      <p:ext uri="{BB962C8B-B14F-4D97-AF65-F5344CB8AC3E}">
        <p14:creationId xmlns:p14="http://schemas.microsoft.com/office/powerpoint/2010/main" val="1096453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658B3-0155-4F0E-9E5D-1F0E0A2F8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F9EA2F-25DB-46EC-9AC0-FBA23BD2B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BDE782-1615-4216-8813-D2BE583F4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52A96-6663-481D-9D26-B7D9DF01EB1E}" type="datetimeFigureOut">
              <a:rPr lang="en-GB" smtClean="0"/>
              <a:t>29/06/2022</a:t>
            </a:fld>
            <a:endParaRPr lang="en-GB"/>
          </a:p>
        </p:txBody>
      </p:sp>
      <p:sp>
        <p:nvSpPr>
          <p:cNvPr id="5" name="Footer Placeholder 4">
            <a:extLst>
              <a:ext uri="{FF2B5EF4-FFF2-40B4-BE49-F238E27FC236}">
                <a16:creationId xmlns:a16="http://schemas.microsoft.com/office/drawing/2014/main" id="{A731C1AF-725A-4F52-A613-368D8867D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F90DE8-9E59-4537-88E3-A6CF87653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7B528-A6A3-4052-8BBD-F22FCC603C02}" type="slidenum">
              <a:rPr lang="en-GB" smtClean="0"/>
              <a:t>‹#›</a:t>
            </a:fld>
            <a:endParaRPr lang="en-GB"/>
          </a:p>
        </p:txBody>
      </p:sp>
    </p:spTree>
    <p:extLst>
      <p:ext uri="{BB962C8B-B14F-4D97-AF65-F5344CB8AC3E}">
        <p14:creationId xmlns:p14="http://schemas.microsoft.com/office/powerpoint/2010/main" val="396108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9371C-33DD-4009-9DF5-9F441004F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7F482C-5C15-402E-AEF2-36E3519E1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997D21-D291-49D2-A588-F3124C4AA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5D07A-FD1E-4A70-8DE7-55710B2F1409}" type="datetimeFigureOut">
              <a:rPr lang="en-GB" smtClean="0"/>
              <a:t>29/06/2022</a:t>
            </a:fld>
            <a:endParaRPr lang="en-GB"/>
          </a:p>
        </p:txBody>
      </p:sp>
      <p:sp>
        <p:nvSpPr>
          <p:cNvPr id="5" name="Footer Placeholder 4">
            <a:extLst>
              <a:ext uri="{FF2B5EF4-FFF2-40B4-BE49-F238E27FC236}">
                <a16:creationId xmlns:a16="http://schemas.microsoft.com/office/drawing/2014/main" id="{69BCDD5D-9575-48BB-965F-10612BE0AE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82F5BC-0F0A-4C02-8C5E-77159BA0B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07C4F-0548-4EEB-BB51-0134A2E4C7B9}" type="slidenum">
              <a:rPr lang="en-GB" smtClean="0"/>
              <a:t>‹#›</a:t>
            </a:fld>
            <a:endParaRPr lang="en-GB"/>
          </a:p>
        </p:txBody>
      </p:sp>
    </p:spTree>
    <p:extLst>
      <p:ext uri="{BB962C8B-B14F-4D97-AF65-F5344CB8AC3E}">
        <p14:creationId xmlns:p14="http://schemas.microsoft.com/office/powerpoint/2010/main" val="16844734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www.tandfonline.com/doi/full/10.1080/02680513.2021.1899907?journalCode=copl20&amp;needAccess=true" TargetMode="External"/><Relationship Id="rId2" Type="http://schemas.openxmlformats.org/officeDocument/2006/relationships/image" Target="../media/image11.png"/><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hyperlink" Target="https://wellbeinginthecurriculum.weebly.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02E780-4949-4B18-91A5-58F2E5040174}"/>
              </a:ext>
              <a:ext uri="{C183D7F6-B498-43B3-948B-1728B52AA6E4}">
                <adec:decorative xmlns:adec="http://schemas.microsoft.com/office/drawing/2017/decorative" val="1"/>
              </a:ext>
            </a:extLst>
          </p:cNvPr>
          <p:cNvPicPr>
            <a:picLocks noChangeAspect="1"/>
          </p:cNvPicPr>
          <p:nvPr/>
        </p:nvPicPr>
        <p:blipFill rotWithShape="1">
          <a:blip r:embed="rId2"/>
          <a:srcRect/>
          <a:stretch/>
        </p:blipFill>
        <p:spPr>
          <a:xfrm>
            <a:off x="0" y="0"/>
            <a:ext cx="12192000" cy="685800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E5F5C79-2473-4519-83E5-A13D3C1F7E19}"/>
              </a:ext>
            </a:extLst>
          </p:cNvPr>
          <p:cNvSpPr>
            <a:spLocks noGrp="1"/>
          </p:cNvSpPr>
          <p:nvPr>
            <p:ph type="ctrTitle"/>
          </p:nvPr>
        </p:nvSpPr>
        <p:spPr>
          <a:xfrm>
            <a:off x="8022021" y="2769704"/>
            <a:ext cx="3852041" cy="2296283"/>
          </a:xfrm>
        </p:spPr>
        <p:txBody>
          <a:bodyPr>
            <a:normAutofit/>
          </a:bodyPr>
          <a:lstStyle/>
          <a:p>
            <a:r>
              <a:rPr lang="en-GB" sz="4000" dirty="0"/>
              <a:t>Exploring Positive Digital Practices</a:t>
            </a:r>
          </a:p>
        </p:txBody>
      </p:sp>
      <p:sp>
        <p:nvSpPr>
          <p:cNvPr id="3" name="Subtitle 2">
            <a:extLst>
              <a:ext uri="{FF2B5EF4-FFF2-40B4-BE49-F238E27FC236}">
                <a16:creationId xmlns:a16="http://schemas.microsoft.com/office/drawing/2014/main" id="{5D9EF6F2-68D6-412D-9275-B0B76F7E75A9}"/>
              </a:ext>
            </a:extLst>
          </p:cNvPr>
          <p:cNvSpPr>
            <a:spLocks noGrp="1"/>
          </p:cNvSpPr>
          <p:nvPr>
            <p:ph type="subTitle" idx="1"/>
          </p:nvPr>
        </p:nvSpPr>
        <p:spPr>
          <a:xfrm>
            <a:off x="7782910" y="5242674"/>
            <a:ext cx="4330262" cy="1321889"/>
          </a:xfrm>
        </p:spPr>
        <p:txBody>
          <a:bodyPr>
            <a:normAutofit/>
          </a:bodyPr>
          <a:lstStyle/>
          <a:p>
            <a:r>
              <a:rPr lang="en-GB" sz="2000" dirty="0"/>
              <a:t>Kate Lister</a:t>
            </a:r>
          </a:p>
          <a:p>
            <a:r>
              <a:rPr lang="en-GB" sz="2000" dirty="0"/>
              <a:t>@KateMarburg</a:t>
            </a:r>
          </a:p>
          <a:p>
            <a:r>
              <a:rPr lang="en-GB" sz="2000" dirty="0"/>
              <a:t>@PositiveDigita1</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1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E3DB-2345-4A5D-9697-6825F4770B0B}"/>
              </a:ext>
            </a:extLst>
          </p:cNvPr>
          <p:cNvSpPr>
            <a:spLocks noGrp="1"/>
          </p:cNvSpPr>
          <p:nvPr>
            <p:ph type="title"/>
          </p:nvPr>
        </p:nvSpPr>
        <p:spPr>
          <a:xfrm>
            <a:off x="481739" y="582100"/>
            <a:ext cx="2046715" cy="2558142"/>
          </a:xfrm>
          <a:solidFill>
            <a:schemeClr val="bg2">
              <a:lumMod val="25000"/>
            </a:schemeClr>
          </a:solidFill>
        </p:spPr>
        <p:txBody>
          <a:bodyPr>
            <a:normAutofit fontScale="90000"/>
          </a:bodyPr>
          <a:lstStyle/>
          <a:p>
            <a:pPr algn="ctr"/>
            <a:r>
              <a:rPr lang="en-GB" dirty="0">
                <a:solidFill>
                  <a:schemeClr val="bg1"/>
                </a:solidFill>
              </a:rPr>
              <a:t>Positive </a:t>
            </a:r>
            <a:br>
              <a:rPr lang="en-GB" dirty="0">
                <a:solidFill>
                  <a:schemeClr val="bg1"/>
                </a:solidFill>
              </a:rPr>
            </a:br>
            <a:r>
              <a:rPr lang="en-GB" dirty="0">
                <a:solidFill>
                  <a:schemeClr val="bg1"/>
                </a:solidFill>
              </a:rPr>
              <a:t>Digital Practices </a:t>
            </a:r>
            <a:br>
              <a:rPr lang="en-GB" dirty="0">
                <a:solidFill>
                  <a:schemeClr val="bg1"/>
                </a:solidFill>
              </a:rPr>
            </a:br>
            <a:r>
              <a:rPr lang="en-GB" dirty="0">
                <a:solidFill>
                  <a:schemeClr val="bg1"/>
                </a:solidFill>
              </a:rPr>
              <a:t>year 1</a:t>
            </a:r>
          </a:p>
        </p:txBody>
      </p:sp>
      <p:pic>
        <p:nvPicPr>
          <p:cNvPr id="7" name="Picture 6" descr="Project overview. Three work areas: Positive Learner identities (OU), Positive Pedagogies (Warwick) and Positive Digital Communities (Bradford). Three sector bodies providing input - Jisc, UMHAN and Student Minds.">
            <a:extLst>
              <a:ext uri="{FF2B5EF4-FFF2-40B4-BE49-F238E27FC236}">
                <a16:creationId xmlns:a16="http://schemas.microsoft.com/office/drawing/2014/main" id="{246CCEBB-3FFF-494E-B16A-3755182D3271}"/>
              </a:ext>
            </a:extLst>
          </p:cNvPr>
          <p:cNvPicPr>
            <a:picLocks noChangeAspect="1"/>
          </p:cNvPicPr>
          <p:nvPr/>
        </p:nvPicPr>
        <p:blipFill>
          <a:blip r:embed="rId2"/>
          <a:stretch>
            <a:fillRect/>
          </a:stretch>
        </p:blipFill>
        <p:spPr>
          <a:xfrm>
            <a:off x="2528454" y="0"/>
            <a:ext cx="9663546" cy="6858000"/>
          </a:xfrm>
          <a:prstGeom prst="rect">
            <a:avLst/>
          </a:prstGeom>
        </p:spPr>
      </p:pic>
      <p:pic>
        <p:nvPicPr>
          <p:cNvPr id="9" name="Picture 8" descr="Logo&#10;&#10;Description automatically generated">
            <a:extLst>
              <a:ext uri="{FF2B5EF4-FFF2-40B4-BE49-F238E27FC236}">
                <a16:creationId xmlns:a16="http://schemas.microsoft.com/office/drawing/2014/main" id="{48E7FC94-CE34-4FB9-AB86-C64CCB479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5330" y="0"/>
            <a:ext cx="603620" cy="582100"/>
          </a:xfrm>
          <a:prstGeom prst="rect">
            <a:avLst/>
          </a:prstGeom>
        </p:spPr>
      </p:pic>
    </p:spTree>
    <p:extLst>
      <p:ext uri="{BB962C8B-B14F-4D97-AF65-F5344CB8AC3E}">
        <p14:creationId xmlns:p14="http://schemas.microsoft.com/office/powerpoint/2010/main" val="256057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1B1C-682D-42EB-AE2A-FB367716622C}"/>
              </a:ext>
            </a:extLst>
          </p:cNvPr>
          <p:cNvSpPr>
            <a:spLocks noGrp="1"/>
          </p:cNvSpPr>
          <p:nvPr>
            <p:ph type="title"/>
          </p:nvPr>
        </p:nvSpPr>
        <p:spPr>
          <a:xfrm>
            <a:off x="3788228" y="365125"/>
            <a:ext cx="7072030" cy="1132371"/>
          </a:xfrm>
          <a:solidFill>
            <a:srgbClr val="4B338D"/>
          </a:solidFill>
        </p:spPr>
        <p:txBody>
          <a:bodyPr/>
          <a:lstStyle/>
          <a:p>
            <a:r>
              <a:rPr lang="en-GB" dirty="0">
                <a:solidFill>
                  <a:schemeClr val="bg1"/>
                </a:solidFill>
              </a:rPr>
              <a:t>Positive Learner identities </a:t>
            </a:r>
          </a:p>
        </p:txBody>
      </p:sp>
      <p:sp>
        <p:nvSpPr>
          <p:cNvPr id="3" name="Content Placeholder 2">
            <a:extLst>
              <a:ext uri="{FF2B5EF4-FFF2-40B4-BE49-F238E27FC236}">
                <a16:creationId xmlns:a16="http://schemas.microsoft.com/office/drawing/2014/main" id="{61C20BCA-BA14-41C8-8EF4-5F9A842B059D}"/>
              </a:ext>
            </a:extLst>
          </p:cNvPr>
          <p:cNvSpPr>
            <a:spLocks noGrp="1"/>
          </p:cNvSpPr>
          <p:nvPr>
            <p:ph idx="1"/>
          </p:nvPr>
        </p:nvSpPr>
        <p:spPr>
          <a:xfrm>
            <a:off x="3788228" y="1848715"/>
            <a:ext cx="7829150" cy="4821269"/>
          </a:xfrm>
        </p:spPr>
        <p:txBody>
          <a:bodyPr>
            <a:normAutofit lnSpcReduction="10000"/>
          </a:bodyPr>
          <a:lstStyle/>
          <a:p>
            <a:pPr marL="0" indent="0">
              <a:lnSpc>
                <a:spcPct val="100000"/>
              </a:lnSpc>
              <a:spcAft>
                <a:spcPts val="800"/>
              </a:spcAft>
              <a:buNone/>
              <a:tabLst>
                <a:tab pos="285115" algn="l"/>
              </a:tabLst>
            </a:pPr>
            <a:r>
              <a:rPr lang="en-GB" sz="2000" b="1" dirty="0">
                <a:ea typeface="Calibri" panose="020F0502020204030204" pitchFamily="34" charset="0"/>
              </a:rPr>
              <a:t>Diverse Journeys (Tim Coughlan and Kate Lister)</a:t>
            </a:r>
          </a:p>
          <a:p>
            <a:pPr marL="0" indent="0">
              <a:lnSpc>
                <a:spcPct val="100000"/>
              </a:lnSpc>
              <a:spcAft>
                <a:spcPts val="800"/>
              </a:spcAft>
              <a:buNone/>
              <a:tabLst>
                <a:tab pos="285115" algn="l"/>
              </a:tabLst>
            </a:pPr>
            <a:r>
              <a:rPr lang="en-GB" sz="2000" dirty="0">
                <a:effectLst/>
                <a:ea typeface="Calibri" panose="020F0502020204030204" pitchFamily="34" charset="0"/>
              </a:rPr>
              <a:t>Aim: to create guidance for tutors, MH practitioners and students on Our Journey</a:t>
            </a:r>
            <a:r>
              <a:rPr lang="en-GB" sz="2000" dirty="0">
                <a:ea typeface="Calibri" panose="020F0502020204030204" pitchFamily="34" charset="0"/>
              </a:rPr>
              <a:t>, a digital tool designed </a:t>
            </a:r>
            <a:r>
              <a:rPr lang="en-GB" sz="2000" dirty="0">
                <a:effectLst/>
                <a:ea typeface="Calibri" panose="020F0502020204030204" pitchFamily="34" charset="0"/>
              </a:rPr>
              <a:t>to support students to share and reflect on challenges and achievements in their study journey.</a:t>
            </a:r>
            <a:endParaRPr lang="en-GB" sz="2000" dirty="0">
              <a:ea typeface="Calibri" panose="020F0502020204030204" pitchFamily="34" charset="0"/>
            </a:endParaRPr>
          </a:p>
          <a:p>
            <a:pPr marL="0" indent="0">
              <a:lnSpc>
                <a:spcPct val="100000"/>
              </a:lnSpc>
              <a:spcAft>
                <a:spcPts val="800"/>
              </a:spcAft>
              <a:buNone/>
              <a:tabLst>
                <a:tab pos="285115" algn="l"/>
              </a:tabLst>
            </a:pPr>
            <a:r>
              <a:rPr lang="en-GB" sz="2000" dirty="0">
                <a:effectLst/>
                <a:ea typeface="Calibri" panose="020F0502020204030204" pitchFamily="34" charset="0"/>
              </a:rPr>
              <a:t>Outputs:</a:t>
            </a:r>
          </a:p>
          <a:p>
            <a:pPr>
              <a:lnSpc>
                <a:spcPct val="100000"/>
              </a:lnSpc>
              <a:spcAft>
                <a:spcPts val="800"/>
              </a:spcAft>
              <a:tabLst>
                <a:tab pos="285115" algn="l"/>
              </a:tabLst>
            </a:pPr>
            <a:r>
              <a:rPr lang="en-GB" sz="2000" dirty="0">
                <a:ea typeface="Calibri" panose="020F0502020204030204" pitchFamily="34" charset="0"/>
              </a:rPr>
              <a:t>Guidance for students suggesting approaches to telling their stories (mindful, retrospective or skills focused) and reflecting on their journeys (lenses of self-compassion, growth mindset or values)</a:t>
            </a:r>
          </a:p>
          <a:p>
            <a:pPr>
              <a:lnSpc>
                <a:spcPct val="100000"/>
              </a:lnSpc>
              <a:spcAft>
                <a:spcPts val="800"/>
              </a:spcAft>
              <a:tabLst>
                <a:tab pos="285115" algn="l"/>
              </a:tabLst>
            </a:pPr>
            <a:r>
              <a:rPr lang="en-GB" sz="2000" dirty="0">
                <a:effectLst/>
                <a:ea typeface="Calibri" panose="020F0502020204030204" pitchFamily="34" charset="0"/>
              </a:rPr>
              <a:t>Guidance for staff on supporting students to tell their stories and reflect on their journeys</a:t>
            </a:r>
            <a:endParaRPr lang="en-GB" sz="800" dirty="0">
              <a:ea typeface="Calibri" panose="020F0502020204030204" pitchFamily="34" charset="0"/>
            </a:endParaRPr>
          </a:p>
          <a:p>
            <a:pPr>
              <a:lnSpc>
                <a:spcPct val="100000"/>
              </a:lnSpc>
              <a:spcAft>
                <a:spcPts val="800"/>
              </a:spcAft>
              <a:tabLst>
                <a:tab pos="285115" algn="l"/>
              </a:tabLst>
            </a:pPr>
            <a:r>
              <a:rPr lang="en-GB" sz="2000" dirty="0">
                <a:effectLst/>
                <a:ea typeface="Calibri" panose="020F0502020204030204" pitchFamily="34" charset="0"/>
              </a:rPr>
              <a:t>A set of </a:t>
            </a:r>
            <a:r>
              <a:rPr lang="en-GB" sz="2000" dirty="0">
                <a:ea typeface="Calibri" panose="020F0502020204030204" pitchFamily="34" charset="0"/>
              </a:rPr>
              <a:t>vignettes depicting ‘Diverse Academic Journeys’, different experiences in academia (4 completed, 3 in progress)</a:t>
            </a:r>
            <a:endParaRPr lang="en-GB" sz="2000" dirty="0">
              <a:effectLst/>
              <a:ea typeface="Calibri" panose="020F0502020204030204" pitchFamily="34" charset="0"/>
            </a:endParaRPr>
          </a:p>
        </p:txBody>
      </p:sp>
      <p:pic>
        <p:nvPicPr>
          <p:cNvPr id="5" name="Picture 4" descr="Overview of Positive Learner Identities work area. Four work packages - diverse journeys, emotional resilience, study confidence and touch times. ">
            <a:extLst>
              <a:ext uri="{FF2B5EF4-FFF2-40B4-BE49-F238E27FC236}">
                <a16:creationId xmlns:a16="http://schemas.microsoft.com/office/drawing/2014/main" id="{639E00A0-D9AE-4507-AAE1-CB2C422E0B51}"/>
              </a:ext>
            </a:extLst>
          </p:cNvPr>
          <p:cNvPicPr>
            <a:picLocks noChangeAspect="1"/>
          </p:cNvPicPr>
          <p:nvPr/>
        </p:nvPicPr>
        <p:blipFill>
          <a:blip r:embed="rId2"/>
          <a:stretch>
            <a:fillRect/>
          </a:stretch>
        </p:blipFill>
        <p:spPr>
          <a:xfrm>
            <a:off x="-1" y="13906"/>
            <a:ext cx="3788229" cy="6656078"/>
          </a:xfrm>
          <a:prstGeom prst="rect">
            <a:avLst/>
          </a:prstGeom>
        </p:spPr>
      </p:pic>
      <p:pic>
        <p:nvPicPr>
          <p:cNvPr id="7" name="Picture 6" descr="Logo&#10;&#10;Description automatically generated">
            <a:extLst>
              <a:ext uri="{FF2B5EF4-FFF2-40B4-BE49-F238E27FC236}">
                <a16:creationId xmlns:a16="http://schemas.microsoft.com/office/drawing/2014/main" id="{8BC32ECC-7D5A-4B11-AFDE-16E08B273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161957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1B1C-682D-42EB-AE2A-FB367716622C}"/>
              </a:ext>
            </a:extLst>
          </p:cNvPr>
          <p:cNvSpPr>
            <a:spLocks noGrp="1"/>
          </p:cNvSpPr>
          <p:nvPr>
            <p:ph type="title"/>
          </p:nvPr>
        </p:nvSpPr>
        <p:spPr>
          <a:xfrm>
            <a:off x="3788228" y="365125"/>
            <a:ext cx="7072030" cy="1132371"/>
          </a:xfrm>
          <a:solidFill>
            <a:srgbClr val="4B338D"/>
          </a:solidFill>
        </p:spPr>
        <p:txBody>
          <a:bodyPr/>
          <a:lstStyle/>
          <a:p>
            <a:r>
              <a:rPr lang="en-GB" dirty="0">
                <a:solidFill>
                  <a:schemeClr val="bg1"/>
                </a:solidFill>
              </a:rPr>
              <a:t>Positive Learner identities </a:t>
            </a:r>
          </a:p>
        </p:txBody>
      </p:sp>
      <p:sp>
        <p:nvSpPr>
          <p:cNvPr id="3" name="Content Placeholder 2">
            <a:extLst>
              <a:ext uri="{FF2B5EF4-FFF2-40B4-BE49-F238E27FC236}">
                <a16:creationId xmlns:a16="http://schemas.microsoft.com/office/drawing/2014/main" id="{61C20BCA-BA14-41C8-8EF4-5F9A842B059D}"/>
              </a:ext>
            </a:extLst>
          </p:cNvPr>
          <p:cNvSpPr>
            <a:spLocks noGrp="1"/>
          </p:cNvSpPr>
          <p:nvPr>
            <p:ph idx="1"/>
          </p:nvPr>
        </p:nvSpPr>
        <p:spPr>
          <a:xfrm>
            <a:off x="3788228" y="1848715"/>
            <a:ext cx="7829150" cy="4821269"/>
          </a:xfrm>
        </p:spPr>
        <p:txBody>
          <a:bodyPr>
            <a:normAutofit lnSpcReduction="10000"/>
          </a:bodyPr>
          <a:lstStyle/>
          <a:p>
            <a:pPr marL="0" lvl="0" indent="0">
              <a:lnSpc>
                <a:spcPct val="100000"/>
              </a:lnSpc>
              <a:spcAft>
                <a:spcPts val="800"/>
              </a:spcAft>
              <a:buNone/>
              <a:tabLst>
                <a:tab pos="285115" algn="l"/>
              </a:tabLst>
            </a:pPr>
            <a:r>
              <a:rPr lang="en-GB" sz="2000" b="1" dirty="0">
                <a:ea typeface="Calibri" panose="020F0502020204030204" pitchFamily="34" charset="0"/>
              </a:rPr>
              <a:t>Emotional resilience (Julia Downes)</a:t>
            </a:r>
          </a:p>
          <a:p>
            <a:pPr marL="0" lvl="0" indent="0">
              <a:lnSpc>
                <a:spcPct val="100000"/>
              </a:lnSpc>
              <a:spcAft>
                <a:spcPts val="800"/>
              </a:spcAft>
              <a:buNone/>
              <a:tabLst>
                <a:tab pos="285115" algn="l"/>
              </a:tabLst>
            </a:pPr>
            <a:r>
              <a:rPr lang="en-GB" sz="2000" dirty="0">
                <a:effectLst/>
                <a:ea typeface="Calibri" panose="020F0502020204030204" pitchFamily="34" charset="0"/>
              </a:rPr>
              <a:t>Aim: to develop practical resources  to support students to study potentially distressing content and offer opportunities for students to understand and draw on lived experiences in a positive way. </a:t>
            </a:r>
          </a:p>
          <a:p>
            <a:pPr marL="0" lvl="0" indent="0">
              <a:lnSpc>
                <a:spcPct val="100000"/>
              </a:lnSpc>
              <a:spcAft>
                <a:spcPts val="800"/>
              </a:spcAft>
              <a:buNone/>
              <a:tabLst>
                <a:tab pos="285115" algn="l"/>
              </a:tabLst>
            </a:pPr>
            <a:r>
              <a:rPr lang="en-GB" sz="2000" dirty="0">
                <a:ea typeface="Calibri" panose="020F0502020204030204" pitchFamily="34" charset="0"/>
              </a:rPr>
              <a:t>Outputs: </a:t>
            </a:r>
          </a:p>
          <a:p>
            <a:pPr>
              <a:lnSpc>
                <a:spcPct val="100000"/>
              </a:lnSpc>
              <a:spcAft>
                <a:spcPts val="800"/>
              </a:spcAft>
              <a:tabLst>
                <a:tab pos="285115" algn="l"/>
              </a:tabLst>
            </a:pPr>
            <a:r>
              <a:rPr lang="en-GB" sz="2000" dirty="0">
                <a:ea typeface="Calibri" panose="020F0502020204030204" pitchFamily="34" charset="0"/>
              </a:rPr>
              <a:t>A student/tutor podcast in four parts (impacts, benefits, strategies, duty of care)</a:t>
            </a:r>
          </a:p>
          <a:p>
            <a:pPr>
              <a:lnSpc>
                <a:spcPct val="100000"/>
              </a:lnSpc>
              <a:spcAft>
                <a:spcPts val="800"/>
              </a:spcAft>
              <a:tabLst>
                <a:tab pos="285115" algn="l"/>
              </a:tabLst>
            </a:pPr>
            <a:r>
              <a:rPr lang="en-GB" sz="2000" dirty="0">
                <a:effectLst/>
                <a:ea typeface="Calibri" panose="020F0502020204030204" pitchFamily="34" charset="0"/>
              </a:rPr>
              <a:t>A series of videos (four finalised) from students, ALs and lecturers on their experiences of distressing content  and tips for developing emotional resilience</a:t>
            </a:r>
          </a:p>
          <a:p>
            <a:pPr>
              <a:lnSpc>
                <a:spcPct val="100000"/>
              </a:lnSpc>
              <a:spcAft>
                <a:spcPts val="800"/>
              </a:spcAft>
              <a:tabLst>
                <a:tab pos="285115" algn="l"/>
              </a:tabLst>
            </a:pPr>
            <a:r>
              <a:rPr lang="en-GB" sz="2000" dirty="0">
                <a:ea typeface="Calibri" panose="020F0502020204030204" pitchFamily="34" charset="0"/>
              </a:rPr>
              <a:t>Written guidance for students on studying potentially distressing content and developing emotional resilience</a:t>
            </a:r>
            <a:endParaRPr lang="en-GB" sz="2000" dirty="0">
              <a:effectLst/>
              <a:ea typeface="Calibri" panose="020F0502020204030204" pitchFamily="34" charset="0"/>
            </a:endParaRPr>
          </a:p>
        </p:txBody>
      </p:sp>
      <p:pic>
        <p:nvPicPr>
          <p:cNvPr id="5" name="Picture 4" descr="Overview of Positive Learner Identities work area. Four work packages - diverse journeys, emotional resilience, study confidence and touch times. ">
            <a:extLst>
              <a:ext uri="{FF2B5EF4-FFF2-40B4-BE49-F238E27FC236}">
                <a16:creationId xmlns:a16="http://schemas.microsoft.com/office/drawing/2014/main" id="{639E00A0-D9AE-4507-AAE1-CB2C422E0B51}"/>
              </a:ext>
            </a:extLst>
          </p:cNvPr>
          <p:cNvPicPr>
            <a:picLocks noChangeAspect="1"/>
          </p:cNvPicPr>
          <p:nvPr/>
        </p:nvPicPr>
        <p:blipFill>
          <a:blip r:embed="rId2"/>
          <a:stretch>
            <a:fillRect/>
          </a:stretch>
        </p:blipFill>
        <p:spPr>
          <a:xfrm>
            <a:off x="-1" y="13906"/>
            <a:ext cx="3788229" cy="6656078"/>
          </a:xfrm>
          <a:prstGeom prst="rect">
            <a:avLst/>
          </a:prstGeom>
        </p:spPr>
      </p:pic>
      <p:pic>
        <p:nvPicPr>
          <p:cNvPr id="7" name="Picture 6" descr="Logo&#10;&#10;Description automatically generated">
            <a:extLst>
              <a:ext uri="{FF2B5EF4-FFF2-40B4-BE49-F238E27FC236}">
                <a16:creationId xmlns:a16="http://schemas.microsoft.com/office/drawing/2014/main" id="{8BC32ECC-7D5A-4B11-AFDE-16E08B273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406279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1B1C-682D-42EB-AE2A-FB367716622C}"/>
              </a:ext>
            </a:extLst>
          </p:cNvPr>
          <p:cNvSpPr>
            <a:spLocks noGrp="1"/>
          </p:cNvSpPr>
          <p:nvPr>
            <p:ph type="title"/>
          </p:nvPr>
        </p:nvSpPr>
        <p:spPr>
          <a:xfrm>
            <a:off x="3788228" y="365125"/>
            <a:ext cx="7072030" cy="1132371"/>
          </a:xfrm>
          <a:solidFill>
            <a:srgbClr val="4B338D"/>
          </a:solidFill>
        </p:spPr>
        <p:txBody>
          <a:bodyPr/>
          <a:lstStyle/>
          <a:p>
            <a:r>
              <a:rPr lang="en-GB" dirty="0">
                <a:solidFill>
                  <a:schemeClr val="bg1"/>
                </a:solidFill>
              </a:rPr>
              <a:t>Positive Learner identities </a:t>
            </a:r>
          </a:p>
        </p:txBody>
      </p:sp>
      <p:sp>
        <p:nvSpPr>
          <p:cNvPr id="3" name="Content Placeholder 2">
            <a:extLst>
              <a:ext uri="{FF2B5EF4-FFF2-40B4-BE49-F238E27FC236}">
                <a16:creationId xmlns:a16="http://schemas.microsoft.com/office/drawing/2014/main" id="{61C20BCA-BA14-41C8-8EF4-5F9A842B059D}"/>
              </a:ext>
            </a:extLst>
          </p:cNvPr>
          <p:cNvSpPr>
            <a:spLocks noGrp="1"/>
          </p:cNvSpPr>
          <p:nvPr>
            <p:ph idx="1"/>
          </p:nvPr>
        </p:nvSpPr>
        <p:spPr>
          <a:xfrm>
            <a:off x="3788228" y="1848715"/>
            <a:ext cx="7829150" cy="4821269"/>
          </a:xfrm>
        </p:spPr>
        <p:txBody>
          <a:bodyPr>
            <a:normAutofit/>
          </a:bodyPr>
          <a:lstStyle/>
          <a:p>
            <a:pPr marL="0" indent="0">
              <a:lnSpc>
                <a:spcPct val="100000"/>
              </a:lnSpc>
              <a:spcAft>
                <a:spcPts val="800"/>
              </a:spcAft>
              <a:buNone/>
              <a:tabLst>
                <a:tab pos="285115" algn="l"/>
              </a:tabLst>
            </a:pPr>
            <a:r>
              <a:rPr lang="en-GB" sz="2000" b="1" dirty="0">
                <a:ea typeface="Calibri" panose="020F0502020204030204" pitchFamily="34" charset="0"/>
              </a:rPr>
              <a:t>Study confidence (Agnes </a:t>
            </a:r>
            <a:r>
              <a:rPr lang="en-GB" sz="2000" b="1" dirty="0" err="1">
                <a:ea typeface="Calibri" panose="020F0502020204030204" pitchFamily="34" charset="0"/>
              </a:rPr>
              <a:t>Kukulska</a:t>
            </a:r>
            <a:r>
              <a:rPr lang="en-GB" sz="2000" b="1" dirty="0">
                <a:ea typeface="Calibri" panose="020F0502020204030204" pitchFamily="34" charset="0"/>
              </a:rPr>
              <a:t>-Hulme and Kate Lister) </a:t>
            </a:r>
          </a:p>
          <a:p>
            <a:pPr marL="0" indent="0">
              <a:lnSpc>
                <a:spcPct val="100000"/>
              </a:lnSpc>
              <a:spcAft>
                <a:spcPts val="800"/>
              </a:spcAft>
              <a:buNone/>
              <a:tabLst>
                <a:tab pos="285115" algn="l"/>
              </a:tabLst>
            </a:pPr>
            <a:r>
              <a:rPr lang="en-GB" sz="2000" dirty="0">
                <a:ea typeface="Calibri" panose="020F0502020204030204" pitchFamily="34" charset="0"/>
              </a:rPr>
              <a:t>Aim: to d</a:t>
            </a:r>
            <a:r>
              <a:rPr lang="en-GB" sz="2000" dirty="0">
                <a:effectLst/>
                <a:ea typeface="Calibri" panose="020F0502020204030204" pitchFamily="34" charset="0"/>
              </a:rPr>
              <a:t>evelop discipline-specific guidance and resources to develop confidence and wellbeing in technology-enhanced learning and overcome discipline-specific challenges such as maths anxiety, fear of group-work, and distress </a:t>
            </a:r>
            <a:r>
              <a:rPr lang="en-GB" sz="2000" dirty="0">
                <a:ea typeface="Calibri" panose="020F0502020204030204" pitchFamily="34" charset="0"/>
              </a:rPr>
              <a:t>relating to academic writing and giving presentations.</a:t>
            </a:r>
          </a:p>
          <a:p>
            <a:pPr marL="0" indent="0">
              <a:lnSpc>
                <a:spcPct val="100000"/>
              </a:lnSpc>
              <a:spcAft>
                <a:spcPts val="800"/>
              </a:spcAft>
              <a:buNone/>
              <a:tabLst>
                <a:tab pos="285115" algn="l"/>
              </a:tabLst>
            </a:pPr>
            <a:r>
              <a:rPr lang="en-GB" sz="2000" dirty="0">
                <a:ea typeface="Calibri" panose="020F0502020204030204" pitchFamily="34" charset="0"/>
              </a:rPr>
              <a:t>Outputs: Student guidance on: </a:t>
            </a:r>
          </a:p>
          <a:p>
            <a:pPr>
              <a:lnSpc>
                <a:spcPct val="100000"/>
              </a:lnSpc>
              <a:spcAft>
                <a:spcPts val="800"/>
              </a:spcAft>
              <a:tabLst>
                <a:tab pos="285115" algn="l"/>
              </a:tabLst>
            </a:pPr>
            <a:r>
              <a:rPr lang="en-GB" sz="2000" dirty="0">
                <a:ea typeface="Calibri" panose="020F0502020204030204" pitchFamily="34" charset="0"/>
              </a:rPr>
              <a:t>Feeling good about academic writing</a:t>
            </a:r>
          </a:p>
          <a:p>
            <a:pPr>
              <a:lnSpc>
                <a:spcPct val="100000"/>
              </a:lnSpc>
              <a:spcAft>
                <a:spcPts val="800"/>
              </a:spcAft>
              <a:tabLst>
                <a:tab pos="285115" algn="l"/>
              </a:tabLst>
            </a:pPr>
            <a:r>
              <a:rPr lang="en-GB" sz="2000" dirty="0">
                <a:effectLst/>
                <a:ea typeface="Calibri" panose="020F0502020204030204" pitchFamily="34" charset="0"/>
              </a:rPr>
              <a:t>F</a:t>
            </a:r>
            <a:r>
              <a:rPr lang="en-GB" sz="2000" dirty="0">
                <a:ea typeface="Calibri" panose="020F0502020204030204" pitchFamily="34" charset="0"/>
              </a:rPr>
              <a:t>eeling confident in groupwork</a:t>
            </a:r>
          </a:p>
          <a:p>
            <a:pPr>
              <a:lnSpc>
                <a:spcPct val="100000"/>
              </a:lnSpc>
              <a:spcAft>
                <a:spcPts val="800"/>
              </a:spcAft>
              <a:tabLst>
                <a:tab pos="285115" algn="l"/>
              </a:tabLst>
            </a:pPr>
            <a:r>
              <a:rPr lang="en-GB" sz="2000" dirty="0">
                <a:effectLst/>
                <a:ea typeface="Calibri" panose="020F0502020204030204" pitchFamily="34" charset="0"/>
              </a:rPr>
              <a:t>Performance anxiety, presentations and public speaking (in progress)</a:t>
            </a:r>
          </a:p>
          <a:p>
            <a:pPr>
              <a:lnSpc>
                <a:spcPct val="100000"/>
              </a:lnSpc>
              <a:spcAft>
                <a:spcPts val="800"/>
              </a:spcAft>
              <a:tabLst>
                <a:tab pos="285115" algn="l"/>
              </a:tabLst>
            </a:pPr>
            <a:r>
              <a:rPr lang="en-GB" sz="2000" dirty="0">
                <a:effectLst/>
                <a:ea typeface="Calibri" panose="020F0502020204030204" pitchFamily="34" charset="0"/>
              </a:rPr>
              <a:t>Managing maths anxiety (in progress)</a:t>
            </a:r>
          </a:p>
        </p:txBody>
      </p:sp>
      <p:pic>
        <p:nvPicPr>
          <p:cNvPr id="5" name="Picture 4" descr="Overview of Positive Learner Identities work area. Four work packages - diverse journeys, emotional resilience, study confidence and touch times. ">
            <a:extLst>
              <a:ext uri="{FF2B5EF4-FFF2-40B4-BE49-F238E27FC236}">
                <a16:creationId xmlns:a16="http://schemas.microsoft.com/office/drawing/2014/main" id="{639E00A0-D9AE-4507-AAE1-CB2C422E0B51}"/>
              </a:ext>
            </a:extLst>
          </p:cNvPr>
          <p:cNvPicPr>
            <a:picLocks noChangeAspect="1"/>
          </p:cNvPicPr>
          <p:nvPr/>
        </p:nvPicPr>
        <p:blipFill>
          <a:blip r:embed="rId2"/>
          <a:stretch>
            <a:fillRect/>
          </a:stretch>
        </p:blipFill>
        <p:spPr>
          <a:xfrm>
            <a:off x="-1" y="13906"/>
            <a:ext cx="3788229" cy="6656078"/>
          </a:xfrm>
          <a:prstGeom prst="rect">
            <a:avLst/>
          </a:prstGeom>
        </p:spPr>
      </p:pic>
      <p:pic>
        <p:nvPicPr>
          <p:cNvPr id="7" name="Picture 6" descr="Logo&#10;&#10;Description automatically generated">
            <a:extLst>
              <a:ext uri="{FF2B5EF4-FFF2-40B4-BE49-F238E27FC236}">
                <a16:creationId xmlns:a16="http://schemas.microsoft.com/office/drawing/2014/main" id="{8BC32ECC-7D5A-4B11-AFDE-16E08B273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334965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1B1C-682D-42EB-AE2A-FB367716622C}"/>
              </a:ext>
            </a:extLst>
          </p:cNvPr>
          <p:cNvSpPr>
            <a:spLocks noGrp="1"/>
          </p:cNvSpPr>
          <p:nvPr>
            <p:ph type="title"/>
          </p:nvPr>
        </p:nvSpPr>
        <p:spPr>
          <a:xfrm>
            <a:off x="3788228" y="365125"/>
            <a:ext cx="7072030" cy="1132371"/>
          </a:xfrm>
          <a:solidFill>
            <a:srgbClr val="4B338D"/>
          </a:solidFill>
        </p:spPr>
        <p:txBody>
          <a:bodyPr/>
          <a:lstStyle/>
          <a:p>
            <a:r>
              <a:rPr lang="en-GB" dirty="0">
                <a:solidFill>
                  <a:schemeClr val="bg1"/>
                </a:solidFill>
              </a:rPr>
              <a:t>Positive Learner identities </a:t>
            </a:r>
          </a:p>
        </p:txBody>
      </p:sp>
      <p:sp>
        <p:nvSpPr>
          <p:cNvPr id="3" name="Content Placeholder 2">
            <a:extLst>
              <a:ext uri="{FF2B5EF4-FFF2-40B4-BE49-F238E27FC236}">
                <a16:creationId xmlns:a16="http://schemas.microsoft.com/office/drawing/2014/main" id="{61C20BCA-BA14-41C8-8EF4-5F9A842B059D}"/>
              </a:ext>
            </a:extLst>
          </p:cNvPr>
          <p:cNvSpPr>
            <a:spLocks noGrp="1"/>
          </p:cNvSpPr>
          <p:nvPr>
            <p:ph idx="1"/>
          </p:nvPr>
        </p:nvSpPr>
        <p:spPr>
          <a:xfrm>
            <a:off x="3788228" y="1848715"/>
            <a:ext cx="7829150" cy="4821269"/>
          </a:xfrm>
        </p:spPr>
        <p:txBody>
          <a:bodyPr>
            <a:normAutofit/>
          </a:bodyPr>
          <a:lstStyle/>
          <a:p>
            <a:pPr marL="0" lvl="0" indent="0">
              <a:lnSpc>
                <a:spcPct val="100000"/>
              </a:lnSpc>
              <a:spcAft>
                <a:spcPts val="800"/>
              </a:spcAft>
              <a:buNone/>
              <a:tabLst>
                <a:tab pos="285115" algn="l"/>
              </a:tabLst>
            </a:pPr>
            <a:r>
              <a:rPr lang="en-GB" sz="2000" b="1" dirty="0">
                <a:effectLst/>
                <a:ea typeface="Calibri" panose="020F0502020204030204" pitchFamily="34" charset="0"/>
              </a:rPr>
              <a:t>Tough times (Philippa Waterhouse): </a:t>
            </a:r>
          </a:p>
          <a:p>
            <a:pPr marL="0" lvl="0" indent="0">
              <a:lnSpc>
                <a:spcPct val="100000"/>
              </a:lnSpc>
              <a:spcAft>
                <a:spcPts val="800"/>
              </a:spcAft>
              <a:buNone/>
              <a:tabLst>
                <a:tab pos="285115" algn="l"/>
              </a:tabLst>
            </a:pPr>
            <a:r>
              <a:rPr lang="en-GB" sz="2000" dirty="0">
                <a:ea typeface="Calibri" panose="020F0502020204030204" pitchFamily="34" charset="0"/>
              </a:rPr>
              <a:t>Aim: To create resources to help students navigate difficult circumstances that impact on their study, such as clashes with home life commitments, stressful study periods and relationships breaking down.</a:t>
            </a:r>
            <a:endParaRPr lang="en-GB" sz="2000" dirty="0">
              <a:effectLst/>
              <a:ea typeface="Calibri" panose="020F0502020204030204" pitchFamily="34" charset="0"/>
            </a:endParaRPr>
          </a:p>
          <a:p>
            <a:pPr marL="0" lvl="0" indent="0">
              <a:lnSpc>
                <a:spcPct val="100000"/>
              </a:lnSpc>
              <a:spcAft>
                <a:spcPts val="800"/>
              </a:spcAft>
              <a:buNone/>
              <a:tabLst>
                <a:tab pos="285115" algn="l"/>
              </a:tabLst>
            </a:pPr>
            <a:r>
              <a:rPr lang="en-GB" sz="2000" dirty="0">
                <a:ea typeface="Calibri" panose="020F0502020204030204" pitchFamily="34" charset="0"/>
              </a:rPr>
              <a:t>Outputs: </a:t>
            </a:r>
          </a:p>
          <a:p>
            <a:pPr>
              <a:lnSpc>
                <a:spcPct val="100000"/>
              </a:lnSpc>
              <a:spcAft>
                <a:spcPts val="800"/>
              </a:spcAft>
              <a:tabLst>
                <a:tab pos="285115" algn="l"/>
              </a:tabLst>
            </a:pPr>
            <a:r>
              <a:rPr lang="en-GB" sz="2000" dirty="0">
                <a:ea typeface="Calibri" panose="020F0502020204030204" pitchFamily="34" charset="0"/>
              </a:rPr>
              <a:t>An </a:t>
            </a:r>
            <a:r>
              <a:rPr lang="en-GB" sz="2000" dirty="0" err="1">
                <a:ea typeface="Calibri" panose="020F0502020204030204" pitchFamily="34" charset="0"/>
              </a:rPr>
              <a:t>OpenLearn</a:t>
            </a:r>
            <a:r>
              <a:rPr lang="en-GB" sz="2000" dirty="0">
                <a:ea typeface="Calibri" panose="020F0502020204030204" pitchFamily="34" charset="0"/>
              </a:rPr>
              <a:t> interactive, co-created with students, on managing tough times at university (currently in production)</a:t>
            </a:r>
          </a:p>
          <a:p>
            <a:pPr>
              <a:lnSpc>
                <a:spcPct val="100000"/>
              </a:lnSpc>
              <a:spcAft>
                <a:spcPts val="800"/>
              </a:spcAft>
              <a:tabLst>
                <a:tab pos="285115" algn="l"/>
              </a:tabLst>
            </a:pPr>
            <a:r>
              <a:rPr lang="en-GB" sz="2000" dirty="0">
                <a:effectLst/>
                <a:ea typeface="Calibri" panose="020F0502020204030204" pitchFamily="34" charset="0"/>
              </a:rPr>
              <a:t>‘Speaking after the Sp</a:t>
            </a:r>
            <a:r>
              <a:rPr lang="en-GB" sz="2000" dirty="0">
                <a:ea typeface="Calibri" panose="020F0502020204030204" pitchFamily="34" charset="0"/>
              </a:rPr>
              <a:t>lit’ – stories of relationship breakups at university </a:t>
            </a:r>
            <a:r>
              <a:rPr lang="en-GB" sz="2000" dirty="0">
                <a:effectLst/>
                <a:ea typeface="Calibri" panose="020F0502020204030204" pitchFamily="34" charset="0"/>
              </a:rPr>
              <a:t>(in progress)</a:t>
            </a:r>
          </a:p>
        </p:txBody>
      </p:sp>
      <p:pic>
        <p:nvPicPr>
          <p:cNvPr id="5" name="Picture 4" descr="Overview of Positive Learner Identities work area. Four work packages - diverse journeys, emotional resilience, study confidence and touch times. ">
            <a:extLst>
              <a:ext uri="{FF2B5EF4-FFF2-40B4-BE49-F238E27FC236}">
                <a16:creationId xmlns:a16="http://schemas.microsoft.com/office/drawing/2014/main" id="{639E00A0-D9AE-4507-AAE1-CB2C422E0B51}"/>
              </a:ext>
            </a:extLst>
          </p:cNvPr>
          <p:cNvPicPr>
            <a:picLocks noChangeAspect="1"/>
          </p:cNvPicPr>
          <p:nvPr/>
        </p:nvPicPr>
        <p:blipFill>
          <a:blip r:embed="rId2"/>
          <a:stretch>
            <a:fillRect/>
          </a:stretch>
        </p:blipFill>
        <p:spPr>
          <a:xfrm>
            <a:off x="-1" y="13906"/>
            <a:ext cx="3788229" cy="6656078"/>
          </a:xfrm>
          <a:prstGeom prst="rect">
            <a:avLst/>
          </a:prstGeom>
        </p:spPr>
      </p:pic>
      <p:pic>
        <p:nvPicPr>
          <p:cNvPr id="7" name="Picture 6" descr="Logo&#10;&#10;Description automatically generated">
            <a:extLst>
              <a:ext uri="{FF2B5EF4-FFF2-40B4-BE49-F238E27FC236}">
                <a16:creationId xmlns:a16="http://schemas.microsoft.com/office/drawing/2014/main" id="{8BC32ECC-7D5A-4B11-AFDE-16E08B273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3387853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3558-7BCA-437C-9573-829398F550C1}"/>
              </a:ext>
            </a:extLst>
          </p:cNvPr>
          <p:cNvSpPr>
            <a:spLocks noGrp="1"/>
          </p:cNvSpPr>
          <p:nvPr>
            <p:ph type="title"/>
          </p:nvPr>
        </p:nvSpPr>
        <p:spPr>
          <a:xfrm>
            <a:off x="3419062" y="387489"/>
            <a:ext cx="7370858" cy="1119118"/>
          </a:xfrm>
          <a:solidFill>
            <a:srgbClr val="52422C"/>
          </a:solidFill>
        </p:spPr>
        <p:txBody>
          <a:bodyPr/>
          <a:lstStyle/>
          <a:p>
            <a:r>
              <a:rPr lang="en-GB" dirty="0">
                <a:solidFill>
                  <a:schemeClr val="bg1"/>
                </a:solidFill>
              </a:rPr>
              <a:t>Positive Pedagogies</a:t>
            </a:r>
          </a:p>
        </p:txBody>
      </p:sp>
      <p:sp>
        <p:nvSpPr>
          <p:cNvPr id="3" name="Content Placeholder 2">
            <a:extLst>
              <a:ext uri="{FF2B5EF4-FFF2-40B4-BE49-F238E27FC236}">
                <a16:creationId xmlns:a16="http://schemas.microsoft.com/office/drawing/2014/main" id="{9103C1BD-C641-4510-A698-BF35C9B82EAA}"/>
              </a:ext>
            </a:extLst>
          </p:cNvPr>
          <p:cNvSpPr>
            <a:spLocks noGrp="1"/>
          </p:cNvSpPr>
          <p:nvPr>
            <p:ph idx="1"/>
          </p:nvPr>
        </p:nvSpPr>
        <p:spPr>
          <a:xfrm>
            <a:off x="3419062" y="1927274"/>
            <a:ext cx="7934737" cy="4331022"/>
          </a:xfrm>
        </p:spPr>
        <p:txBody>
          <a:bodyPr>
            <a:normAutofit/>
          </a:bodyPr>
          <a:lstStyle/>
          <a:p>
            <a:pPr marL="0" indent="0">
              <a:buNone/>
            </a:pPr>
            <a:r>
              <a:rPr lang="en-GB" sz="2200" b="1" dirty="0"/>
              <a:t>Warwick: Elena Riva and Sharron Wilson</a:t>
            </a:r>
          </a:p>
          <a:p>
            <a:pPr marL="0" indent="0">
              <a:buNone/>
            </a:pPr>
            <a:endParaRPr lang="en-GB" sz="800" dirty="0"/>
          </a:p>
          <a:p>
            <a:pPr marL="0" indent="0">
              <a:buNone/>
            </a:pPr>
            <a:r>
              <a:rPr lang="en-GB" sz="2200" b="1" dirty="0"/>
              <a:t>Inclusive Practices</a:t>
            </a:r>
            <a:r>
              <a:rPr lang="en-GB" sz="2200" dirty="0"/>
              <a:t>, promoting wellbeing in pedagogic practice, with guidance co-created with mature students with tips to generate cohesion</a:t>
            </a:r>
          </a:p>
          <a:p>
            <a:pPr marL="0" indent="0">
              <a:buNone/>
            </a:pPr>
            <a:endParaRPr lang="en-GB" sz="800" dirty="0"/>
          </a:p>
          <a:p>
            <a:pPr marL="0" indent="0">
              <a:buNone/>
            </a:pPr>
            <a:r>
              <a:rPr lang="en-GB" sz="2200" b="1" dirty="0"/>
              <a:t>Digital Literacy</a:t>
            </a:r>
            <a:r>
              <a:rPr lang="en-GB" sz="2200" dirty="0"/>
              <a:t>, co-creating digital resources and activities to support development of digital literacy, build skills and confidence, and support wellbeing.</a:t>
            </a:r>
          </a:p>
          <a:p>
            <a:pPr marL="0" indent="0">
              <a:buNone/>
            </a:pPr>
            <a:endParaRPr lang="en-GB" sz="800" dirty="0"/>
          </a:p>
          <a:p>
            <a:pPr marL="0" indent="0">
              <a:buNone/>
            </a:pPr>
            <a:r>
              <a:rPr lang="en-GB" sz="2200" b="1" dirty="0"/>
              <a:t>Wellbeing in Assessment</a:t>
            </a:r>
            <a:r>
              <a:rPr lang="en-GB" sz="2200" dirty="0"/>
              <a:t>, improving students’ wellbeing through assessment pedagogies, guidelines and feedback methods.</a:t>
            </a:r>
          </a:p>
          <a:p>
            <a:endParaRPr lang="en-GB" dirty="0"/>
          </a:p>
          <a:p>
            <a:endParaRPr lang="en-GB" dirty="0"/>
          </a:p>
        </p:txBody>
      </p:sp>
      <p:pic>
        <p:nvPicPr>
          <p:cNvPr id="5" name="Picture 4" descr="Overview of Positive Pedagogies work area (Warwick). Three work packages - Inclusive practices, digital literacies and wellbeing in assessment">
            <a:extLst>
              <a:ext uri="{FF2B5EF4-FFF2-40B4-BE49-F238E27FC236}">
                <a16:creationId xmlns:a16="http://schemas.microsoft.com/office/drawing/2014/main" id="{9239C348-D4CC-4C36-A5F5-291F348DDA8E}"/>
              </a:ext>
            </a:extLst>
          </p:cNvPr>
          <p:cNvPicPr>
            <a:picLocks noChangeAspect="1"/>
          </p:cNvPicPr>
          <p:nvPr/>
        </p:nvPicPr>
        <p:blipFill>
          <a:blip r:embed="rId2"/>
          <a:stretch>
            <a:fillRect/>
          </a:stretch>
        </p:blipFill>
        <p:spPr>
          <a:xfrm>
            <a:off x="0" y="203407"/>
            <a:ext cx="3265714" cy="6531428"/>
          </a:xfrm>
          <a:prstGeom prst="rect">
            <a:avLst/>
          </a:prstGeom>
        </p:spPr>
      </p:pic>
      <p:pic>
        <p:nvPicPr>
          <p:cNvPr id="6" name="Picture 5" descr="Logo&#10;&#10;Description automatically generated">
            <a:extLst>
              <a:ext uri="{FF2B5EF4-FFF2-40B4-BE49-F238E27FC236}">
                <a16:creationId xmlns:a16="http://schemas.microsoft.com/office/drawing/2014/main" id="{907EC846-C530-4060-857F-E928BF15D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135518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167F-E1A1-42EF-AA28-0B7B681CF436}"/>
              </a:ext>
            </a:extLst>
          </p:cNvPr>
          <p:cNvSpPr>
            <a:spLocks noGrp="1"/>
          </p:cNvSpPr>
          <p:nvPr>
            <p:ph type="title"/>
          </p:nvPr>
        </p:nvSpPr>
        <p:spPr>
          <a:xfrm>
            <a:off x="3458818" y="365126"/>
            <a:ext cx="7288899" cy="1132370"/>
          </a:xfrm>
          <a:solidFill>
            <a:srgbClr val="375623"/>
          </a:solidFill>
        </p:spPr>
        <p:txBody>
          <a:bodyPr/>
          <a:lstStyle/>
          <a:p>
            <a:r>
              <a:rPr lang="en-GB" dirty="0">
                <a:solidFill>
                  <a:schemeClr val="bg1"/>
                </a:solidFill>
              </a:rPr>
              <a:t>Positive Digital Communities</a:t>
            </a:r>
          </a:p>
        </p:txBody>
      </p:sp>
      <p:sp>
        <p:nvSpPr>
          <p:cNvPr id="3" name="Content Placeholder 2">
            <a:extLst>
              <a:ext uri="{FF2B5EF4-FFF2-40B4-BE49-F238E27FC236}">
                <a16:creationId xmlns:a16="http://schemas.microsoft.com/office/drawing/2014/main" id="{E6C3C06D-9C3C-4718-AC36-8743C5AA70FF}"/>
              </a:ext>
            </a:extLst>
          </p:cNvPr>
          <p:cNvSpPr>
            <a:spLocks noGrp="1"/>
          </p:cNvSpPr>
          <p:nvPr>
            <p:ph idx="1"/>
          </p:nvPr>
        </p:nvSpPr>
        <p:spPr>
          <a:xfrm>
            <a:off x="3485322" y="1955409"/>
            <a:ext cx="7868477" cy="4221554"/>
          </a:xfrm>
        </p:spPr>
        <p:txBody>
          <a:bodyPr>
            <a:normAutofit/>
          </a:bodyPr>
          <a:lstStyle/>
          <a:p>
            <a:pPr marL="0" indent="0">
              <a:buNone/>
            </a:pPr>
            <a:r>
              <a:rPr lang="en-GB" sz="2200" b="1" dirty="0"/>
              <a:t>Bradford: Alison Hartley and Sophie Jones-Tinsley</a:t>
            </a:r>
          </a:p>
          <a:p>
            <a:pPr marL="0" indent="0">
              <a:buNone/>
            </a:pPr>
            <a:endParaRPr lang="en-GB" sz="800" b="1" dirty="0"/>
          </a:p>
          <a:p>
            <a:pPr marL="0" indent="0">
              <a:buNone/>
            </a:pPr>
            <a:r>
              <a:rPr lang="en-GB" sz="2200" b="1" dirty="0"/>
              <a:t>Our Programme Community</a:t>
            </a:r>
            <a:r>
              <a:rPr lang="en-GB" sz="2200" dirty="0"/>
              <a:t>, supporting university staff to embed positive digital communities with their students in the context of a programme of study.</a:t>
            </a:r>
          </a:p>
          <a:p>
            <a:pPr marL="0" indent="0">
              <a:buNone/>
            </a:pPr>
            <a:r>
              <a:rPr lang="en-GB" sz="800" dirty="0"/>
              <a:t> </a:t>
            </a:r>
          </a:p>
          <a:p>
            <a:pPr marL="0" indent="0">
              <a:buNone/>
            </a:pPr>
            <a:r>
              <a:rPr lang="en-GB" sz="2200" b="1" dirty="0"/>
              <a:t>Our Student Peers Community</a:t>
            </a:r>
            <a:r>
              <a:rPr lang="en-GB" sz="2200" dirty="0"/>
              <a:t>, supporting student representatives to create positive digital peer communities that are related to programmes of study. </a:t>
            </a:r>
          </a:p>
          <a:p>
            <a:pPr marL="0" indent="0">
              <a:buNone/>
            </a:pPr>
            <a:endParaRPr lang="en-GB" sz="800" dirty="0"/>
          </a:p>
          <a:p>
            <a:pPr marL="0" indent="0">
              <a:buNone/>
            </a:pPr>
            <a:r>
              <a:rPr lang="en-GB" sz="2200" b="1" dirty="0"/>
              <a:t>Our Student Interest Community</a:t>
            </a:r>
            <a:r>
              <a:rPr lang="en-GB" sz="2200" dirty="0"/>
              <a:t>, supporting students to embed positive digital communities within student-led activity groups</a:t>
            </a:r>
          </a:p>
          <a:p>
            <a:pPr marL="0" indent="0">
              <a:buNone/>
            </a:pPr>
            <a:endParaRPr lang="en-GB" sz="2200" dirty="0"/>
          </a:p>
        </p:txBody>
      </p:sp>
      <p:pic>
        <p:nvPicPr>
          <p:cNvPr id="5" name="Picture 4" descr="Overview of Positive digital pedagogies work area. Three work packages - Our Programme Community, Our Student Peers community, and Our Student Interest Community. ">
            <a:extLst>
              <a:ext uri="{FF2B5EF4-FFF2-40B4-BE49-F238E27FC236}">
                <a16:creationId xmlns:a16="http://schemas.microsoft.com/office/drawing/2014/main" id="{49AA885E-36C4-4A16-9F5E-B8F59DCD50C7}"/>
              </a:ext>
            </a:extLst>
          </p:cNvPr>
          <p:cNvPicPr>
            <a:picLocks noChangeAspect="1"/>
          </p:cNvPicPr>
          <p:nvPr/>
        </p:nvPicPr>
        <p:blipFill>
          <a:blip r:embed="rId2"/>
          <a:stretch>
            <a:fillRect/>
          </a:stretch>
        </p:blipFill>
        <p:spPr>
          <a:xfrm>
            <a:off x="98668" y="182284"/>
            <a:ext cx="3273923" cy="6587452"/>
          </a:xfrm>
          <a:prstGeom prst="rect">
            <a:avLst/>
          </a:prstGeom>
        </p:spPr>
      </p:pic>
      <p:pic>
        <p:nvPicPr>
          <p:cNvPr id="6" name="Picture 5" descr="Logo&#10;&#10;Description automatically generated">
            <a:extLst>
              <a:ext uri="{FF2B5EF4-FFF2-40B4-BE49-F238E27FC236}">
                <a16:creationId xmlns:a16="http://schemas.microsoft.com/office/drawing/2014/main" id="{2EBF348C-DA89-4B18-96D7-10D4E671C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396650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D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45AA3-0FEF-4913-828F-286B4840D7D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Stakeholder engagement </a:t>
            </a:r>
          </a:p>
        </p:txBody>
      </p:sp>
      <p:pic>
        <p:nvPicPr>
          <p:cNvPr id="12" name="Picture 11">
            <a:extLst>
              <a:ext uri="{FF2B5EF4-FFF2-40B4-BE49-F238E27FC236}">
                <a16:creationId xmlns:a16="http://schemas.microsoft.com/office/drawing/2014/main" id="{A35DB166-20EA-4035-8FDF-6FD223FBC926}"/>
              </a:ext>
              <a:ext uri="{C183D7F6-B498-43B3-948B-1728B52AA6E4}">
                <adec:decorative xmlns:adec="http://schemas.microsoft.com/office/drawing/2017/decorative" val="1"/>
              </a:ext>
            </a:extLst>
          </p:cNvPr>
          <p:cNvPicPr>
            <a:picLocks noChangeAspect="1"/>
          </p:cNvPicPr>
          <p:nvPr/>
        </p:nvPicPr>
        <p:blipFill rotWithShape="1">
          <a:blip r:embed="rId2"/>
          <a:srcRect t="72558"/>
          <a:stretch/>
        </p:blipFill>
        <p:spPr>
          <a:xfrm>
            <a:off x="2134611" y="4899029"/>
            <a:ext cx="10054339" cy="1958971"/>
          </a:xfrm>
          <a:prstGeom prst="rect">
            <a:avLst/>
          </a:prstGeom>
        </p:spPr>
      </p:pic>
      <p:sp>
        <p:nvSpPr>
          <p:cNvPr id="3" name="TextBox 2">
            <a:extLst>
              <a:ext uri="{FF2B5EF4-FFF2-40B4-BE49-F238E27FC236}">
                <a16:creationId xmlns:a16="http://schemas.microsoft.com/office/drawing/2014/main" id="{B09A1069-E258-4141-9848-4980D27C70AC}"/>
              </a:ext>
            </a:extLst>
          </p:cNvPr>
          <p:cNvSpPr txBox="1"/>
          <p:nvPr/>
        </p:nvSpPr>
        <p:spPr>
          <a:xfrm>
            <a:off x="3671668" y="599106"/>
            <a:ext cx="7880252" cy="3785652"/>
          </a:xfrm>
          <a:prstGeom prst="rect">
            <a:avLst/>
          </a:prstGeom>
          <a:noFill/>
        </p:spPr>
        <p:txBody>
          <a:bodyPr wrap="square" rtlCol="0">
            <a:spAutoFit/>
          </a:bodyPr>
          <a:lstStyle/>
          <a:p>
            <a:r>
              <a:rPr lang="en-GB" sz="2400" b="1" dirty="0"/>
              <a:t>Jisc </a:t>
            </a:r>
            <a:r>
              <a:rPr lang="en-GB" sz="2400" dirty="0"/>
              <a:t>leads on </a:t>
            </a:r>
            <a:r>
              <a:rPr lang="en-GB" sz="2400" b="1" dirty="0"/>
              <a:t>sector-wide engagement, </a:t>
            </a:r>
            <a:r>
              <a:rPr lang="en-GB" sz="2400" dirty="0"/>
              <a:t>drawing on their established cross-disciplinary networks in technology-enhanced learning </a:t>
            </a:r>
          </a:p>
          <a:p>
            <a:endParaRPr lang="en-GB" sz="2400" dirty="0"/>
          </a:p>
          <a:p>
            <a:r>
              <a:rPr lang="en-GB" sz="2400" b="1" dirty="0"/>
              <a:t>UMHAN </a:t>
            </a:r>
            <a:r>
              <a:rPr lang="en-GB" sz="2400" dirty="0"/>
              <a:t>leads on engagement of </a:t>
            </a:r>
            <a:r>
              <a:rPr lang="en-GB" sz="2400" b="1" dirty="0"/>
              <a:t>mental health professionals</a:t>
            </a:r>
            <a:r>
              <a:rPr lang="en-GB" sz="2400" dirty="0"/>
              <a:t>, bringing expertise from 400 mental health advisors and mentors from 130 institutions </a:t>
            </a:r>
          </a:p>
          <a:p>
            <a:endParaRPr lang="en-GB" sz="2400" dirty="0"/>
          </a:p>
          <a:p>
            <a:r>
              <a:rPr lang="en-GB" sz="2400" b="1" dirty="0"/>
              <a:t>Student Minds </a:t>
            </a:r>
            <a:r>
              <a:rPr lang="en-GB" sz="2400" dirty="0"/>
              <a:t>leads on </a:t>
            </a:r>
            <a:r>
              <a:rPr lang="en-GB" sz="2400" b="1" dirty="0"/>
              <a:t>student engagement </a:t>
            </a:r>
            <a:r>
              <a:rPr lang="en-GB" sz="2400" dirty="0"/>
              <a:t>in the project, facilitating a student panel to steer and guide the project </a:t>
            </a:r>
          </a:p>
        </p:txBody>
      </p:sp>
      <p:pic>
        <p:nvPicPr>
          <p:cNvPr id="7" name="Picture 6" descr="Logo&#10;&#10;Description automatically generated">
            <a:extLst>
              <a:ext uri="{FF2B5EF4-FFF2-40B4-BE49-F238E27FC236}">
                <a16:creationId xmlns:a16="http://schemas.microsoft.com/office/drawing/2014/main" id="{9A2C2DFA-D288-4FC3-AEC1-CE00A6087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55951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roject overview. Three work areas: Positive Learner identities (OU), Positive Pedagogies (Warwick) and Positive Digital Communities (Bradford). Three sector bodies providing input - Jisc, UMHAN and Student Minds.">
            <a:extLst>
              <a:ext uri="{FF2B5EF4-FFF2-40B4-BE49-F238E27FC236}">
                <a16:creationId xmlns:a16="http://schemas.microsoft.com/office/drawing/2014/main" id="{A35DB166-20EA-4035-8FDF-6FD223FBC926}"/>
              </a:ext>
            </a:extLst>
          </p:cNvPr>
          <p:cNvPicPr>
            <a:picLocks noChangeAspect="1"/>
          </p:cNvPicPr>
          <p:nvPr/>
        </p:nvPicPr>
        <p:blipFill>
          <a:blip r:embed="rId2"/>
          <a:stretch>
            <a:fillRect/>
          </a:stretch>
        </p:blipFill>
        <p:spPr>
          <a:xfrm>
            <a:off x="0" y="-37786"/>
            <a:ext cx="9716790" cy="6895786"/>
          </a:xfrm>
          <a:prstGeom prst="rect">
            <a:avLst/>
          </a:prstGeom>
        </p:spPr>
      </p:pic>
      <p:sp>
        <p:nvSpPr>
          <p:cNvPr id="6" name="Title 1">
            <a:extLst>
              <a:ext uri="{FF2B5EF4-FFF2-40B4-BE49-F238E27FC236}">
                <a16:creationId xmlns:a16="http://schemas.microsoft.com/office/drawing/2014/main" id="{D037A5BA-872C-469C-93E5-B15A26A7C970}"/>
              </a:ext>
            </a:extLst>
          </p:cNvPr>
          <p:cNvSpPr txBox="1">
            <a:spLocks/>
          </p:cNvSpPr>
          <p:nvPr/>
        </p:nvSpPr>
        <p:spPr>
          <a:xfrm>
            <a:off x="9716790" y="365125"/>
            <a:ext cx="2046715" cy="2021708"/>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rPr>
              <a:t>Year 1 </a:t>
            </a:r>
          </a:p>
        </p:txBody>
      </p:sp>
      <p:sp>
        <p:nvSpPr>
          <p:cNvPr id="5" name="TextBox 4">
            <a:extLst>
              <a:ext uri="{FF2B5EF4-FFF2-40B4-BE49-F238E27FC236}">
                <a16:creationId xmlns:a16="http://schemas.microsoft.com/office/drawing/2014/main" id="{9DCF8A5A-286A-492E-A908-E1D799150564}"/>
              </a:ext>
            </a:extLst>
          </p:cNvPr>
          <p:cNvSpPr txBox="1"/>
          <p:nvPr/>
        </p:nvSpPr>
        <p:spPr>
          <a:xfrm>
            <a:off x="9716790" y="2557670"/>
            <a:ext cx="2157158" cy="3477875"/>
          </a:xfrm>
          <a:prstGeom prst="rect">
            <a:avLst/>
          </a:prstGeom>
          <a:noFill/>
        </p:spPr>
        <p:txBody>
          <a:bodyPr wrap="square" rtlCol="0">
            <a:spAutoFit/>
          </a:bodyPr>
          <a:lstStyle/>
          <a:p>
            <a:r>
              <a:rPr lang="en-GB" sz="2200" dirty="0"/>
              <a:t>Draft outputs from work packages by 30 June 2022</a:t>
            </a:r>
          </a:p>
          <a:p>
            <a:endParaRPr lang="en-GB" sz="2200" dirty="0"/>
          </a:p>
          <a:p>
            <a:r>
              <a:rPr lang="en-GB" sz="2200" dirty="0"/>
              <a:t>Showcasing and evaluation meeting 14 July 2022</a:t>
            </a:r>
          </a:p>
          <a:p>
            <a:endParaRPr lang="en-GB" sz="2200" dirty="0"/>
          </a:p>
        </p:txBody>
      </p:sp>
    </p:spTree>
    <p:extLst>
      <p:ext uri="{BB962C8B-B14F-4D97-AF65-F5344CB8AC3E}">
        <p14:creationId xmlns:p14="http://schemas.microsoft.com/office/powerpoint/2010/main" val="170500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oject overview for year 2, shows all work packages from all three work areas being shared across all institutions, plus other institutions brought in if interested. ">
            <a:extLst>
              <a:ext uri="{FF2B5EF4-FFF2-40B4-BE49-F238E27FC236}">
                <a16:creationId xmlns:a16="http://schemas.microsoft.com/office/drawing/2014/main" id="{E3158787-83A0-413A-8CD1-56CDAA4C6B8F}"/>
              </a:ext>
            </a:extLst>
          </p:cNvPr>
          <p:cNvPicPr>
            <a:picLocks noChangeAspect="1"/>
          </p:cNvPicPr>
          <p:nvPr/>
        </p:nvPicPr>
        <p:blipFill>
          <a:blip r:embed="rId2"/>
          <a:stretch>
            <a:fillRect/>
          </a:stretch>
        </p:blipFill>
        <p:spPr>
          <a:xfrm>
            <a:off x="-1" y="-73421"/>
            <a:ext cx="11099410" cy="6931421"/>
          </a:xfrm>
          <a:prstGeom prst="rect">
            <a:avLst/>
          </a:prstGeom>
        </p:spPr>
      </p:pic>
      <p:sp>
        <p:nvSpPr>
          <p:cNvPr id="6" name="Title 1">
            <a:extLst>
              <a:ext uri="{FF2B5EF4-FFF2-40B4-BE49-F238E27FC236}">
                <a16:creationId xmlns:a16="http://schemas.microsoft.com/office/drawing/2014/main" id="{929AEF51-EA15-4375-AA1C-87BAA96550D4}"/>
              </a:ext>
            </a:extLst>
          </p:cNvPr>
          <p:cNvSpPr txBox="1">
            <a:spLocks/>
          </p:cNvSpPr>
          <p:nvPr/>
        </p:nvSpPr>
        <p:spPr>
          <a:xfrm>
            <a:off x="10641496" y="365125"/>
            <a:ext cx="1338469" cy="2021708"/>
          </a:xfrm>
          <a:prstGeom prst="rect">
            <a:avLst/>
          </a:prstGeom>
          <a:solidFill>
            <a:schemeClr val="bg2">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rPr>
              <a:t>Year 2</a:t>
            </a:r>
          </a:p>
        </p:txBody>
      </p:sp>
      <p:sp>
        <p:nvSpPr>
          <p:cNvPr id="8" name="TextBox 7">
            <a:extLst>
              <a:ext uri="{FF2B5EF4-FFF2-40B4-BE49-F238E27FC236}">
                <a16:creationId xmlns:a16="http://schemas.microsoft.com/office/drawing/2014/main" id="{1F69410F-EFD1-494D-9F67-A265A5A212E3}"/>
              </a:ext>
            </a:extLst>
          </p:cNvPr>
          <p:cNvSpPr txBox="1"/>
          <p:nvPr/>
        </p:nvSpPr>
        <p:spPr>
          <a:xfrm>
            <a:off x="10641496" y="2557670"/>
            <a:ext cx="1550504" cy="2462213"/>
          </a:xfrm>
          <a:prstGeom prst="rect">
            <a:avLst/>
          </a:prstGeom>
          <a:noFill/>
        </p:spPr>
        <p:txBody>
          <a:bodyPr wrap="square" rtlCol="0">
            <a:spAutoFit/>
          </a:bodyPr>
          <a:lstStyle/>
          <a:p>
            <a:r>
              <a:rPr lang="en-GB" sz="2200" dirty="0"/>
              <a:t>Seeking partners!</a:t>
            </a:r>
          </a:p>
          <a:p>
            <a:endParaRPr lang="en-GB" sz="2200" dirty="0"/>
          </a:p>
          <a:p>
            <a:r>
              <a:rPr lang="en-GB" sz="2200" dirty="0"/>
              <a:t>Project evaluation June/July 2023</a:t>
            </a:r>
          </a:p>
        </p:txBody>
      </p:sp>
    </p:spTree>
    <p:extLst>
      <p:ext uri="{BB962C8B-B14F-4D97-AF65-F5344CB8AC3E}">
        <p14:creationId xmlns:p14="http://schemas.microsoft.com/office/powerpoint/2010/main" val="74041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3BEC74-DFF5-4D37-96DB-A3B13AED3929}"/>
              </a:ext>
            </a:extLst>
          </p:cNvPr>
          <p:cNvSpPr>
            <a:spLocks noGrp="1"/>
          </p:cNvSpPr>
          <p:nvPr>
            <p:ph type="title"/>
          </p:nvPr>
        </p:nvSpPr>
        <p:spPr>
          <a:xfrm>
            <a:off x="5215855" y="609600"/>
            <a:ext cx="5982131" cy="1330839"/>
          </a:xfrm>
        </p:spPr>
        <p:txBody>
          <a:bodyPr>
            <a:normAutofit/>
          </a:bodyPr>
          <a:lstStyle/>
          <a:p>
            <a:r>
              <a:rPr lang="en-GB" dirty="0"/>
              <a:t>Mental wellbeing in study</a:t>
            </a:r>
          </a:p>
        </p:txBody>
      </p:sp>
      <p:sp>
        <p:nvSpPr>
          <p:cNvPr id="19" name="Freeform: Shape 18">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2">
            <a:extLst>
              <a:ext uri="{FF2B5EF4-FFF2-40B4-BE49-F238E27FC236}">
                <a16:creationId xmlns:a16="http://schemas.microsoft.com/office/drawing/2014/main" id="{26278DF6-E455-46FF-A73F-D157CB23EE75}"/>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82" r="6316"/>
          <a:stretch/>
        </p:blipFill>
        <p:spPr bwMode="auto">
          <a:xfrm>
            <a:off x="723899" y="969818"/>
            <a:ext cx="3704013" cy="497655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954179-6B31-42BA-B1A3-F2AB039BE915}"/>
              </a:ext>
            </a:extLst>
          </p:cNvPr>
          <p:cNvSpPr>
            <a:spLocks noGrp="1"/>
          </p:cNvSpPr>
          <p:nvPr>
            <p:ph idx="1"/>
          </p:nvPr>
        </p:nvSpPr>
        <p:spPr>
          <a:xfrm>
            <a:off x="5215855" y="2194101"/>
            <a:ext cx="5982132" cy="3908587"/>
          </a:xfrm>
        </p:spPr>
        <p:txBody>
          <a:bodyPr>
            <a:normAutofit/>
          </a:bodyPr>
          <a:lstStyle/>
          <a:p>
            <a:pPr marL="0" indent="0">
              <a:buNone/>
            </a:pPr>
            <a:r>
              <a:rPr lang="en-GB" sz="2000" dirty="0"/>
              <a:t>Think for a moment about your own study experiences. </a:t>
            </a:r>
          </a:p>
          <a:p>
            <a:pPr marL="0" indent="0">
              <a:buNone/>
            </a:pPr>
            <a:r>
              <a:rPr lang="en-GB" sz="2000" dirty="0"/>
              <a:t>Share in the chat:</a:t>
            </a:r>
          </a:p>
          <a:p>
            <a:r>
              <a:rPr lang="en-GB" sz="2000" dirty="0"/>
              <a:t>One word to describe how you felt in your most positive moments</a:t>
            </a:r>
          </a:p>
          <a:p>
            <a:r>
              <a:rPr lang="en-GB" sz="2000" dirty="0"/>
              <a:t>One word to describe how you felt during your most negative experiences</a:t>
            </a:r>
          </a:p>
          <a:p>
            <a:endParaRPr lang="en-GB" sz="2000" dirty="0"/>
          </a:p>
          <a:p>
            <a:pPr marL="0" indent="0">
              <a:buNone/>
            </a:pPr>
            <a:r>
              <a:rPr lang="en-GB" sz="2000" dirty="0"/>
              <a:t>Which experiences were more common? Which still resonate with you?</a:t>
            </a:r>
          </a:p>
        </p:txBody>
      </p:sp>
      <p:pic>
        <p:nvPicPr>
          <p:cNvPr id="11" name="Picture 10" descr="Logo&#10;&#10;Description automatically generated">
            <a:extLst>
              <a:ext uri="{FF2B5EF4-FFF2-40B4-BE49-F238E27FC236}">
                <a16:creationId xmlns:a16="http://schemas.microsoft.com/office/drawing/2014/main" id="{C41F804E-C8F8-4195-85AD-46420EC3F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16511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EB07-7FC0-449C-A881-29CE49C2BD26}"/>
              </a:ext>
            </a:extLst>
          </p:cNvPr>
          <p:cNvSpPr>
            <a:spLocks noGrp="1"/>
          </p:cNvSpPr>
          <p:nvPr>
            <p:ph type="title"/>
          </p:nvPr>
        </p:nvSpPr>
        <p:spPr>
          <a:xfrm>
            <a:off x="6417734" y="599106"/>
            <a:ext cx="5291663" cy="1628775"/>
          </a:xfrm>
        </p:spPr>
        <p:txBody>
          <a:bodyPr anchor="b">
            <a:normAutofit/>
          </a:bodyPr>
          <a:lstStyle/>
          <a:p>
            <a:r>
              <a:rPr lang="en-GB" sz="4000" dirty="0"/>
              <a:t>Synergies and connections</a:t>
            </a:r>
          </a:p>
        </p:txBody>
      </p:sp>
      <p:pic>
        <p:nvPicPr>
          <p:cNvPr id="7" name="Content Placeholder 6">
            <a:extLst>
              <a:ext uri="{FF2B5EF4-FFF2-40B4-BE49-F238E27FC236}">
                <a16:creationId xmlns:a16="http://schemas.microsoft.com/office/drawing/2014/main" id="{7EE8F4BA-F445-48B0-8D4A-B28D5B2808D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109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6" name="Content Placeholder 15">
            <a:extLst>
              <a:ext uri="{FF2B5EF4-FFF2-40B4-BE49-F238E27FC236}">
                <a16:creationId xmlns:a16="http://schemas.microsoft.com/office/drawing/2014/main" id="{CBB22C05-A200-4937-B4FE-83621C936977}"/>
              </a:ext>
            </a:extLst>
          </p:cNvPr>
          <p:cNvSpPr>
            <a:spLocks noGrp="1"/>
          </p:cNvSpPr>
          <p:nvPr>
            <p:ph idx="1"/>
          </p:nvPr>
        </p:nvSpPr>
        <p:spPr>
          <a:xfrm>
            <a:off x="6417734" y="2614612"/>
            <a:ext cx="5291663" cy="3752849"/>
          </a:xfrm>
        </p:spPr>
        <p:txBody>
          <a:bodyPr>
            <a:normAutofit/>
          </a:bodyPr>
          <a:lstStyle/>
          <a:p>
            <a:pPr marL="0" indent="0">
              <a:buNone/>
            </a:pPr>
            <a:r>
              <a:rPr lang="en-GB" sz="2200" b="0" i="0" dirty="0">
                <a:effectLst/>
              </a:rPr>
              <a:t>We’re keen to seek your insights and explore possibilities for collaboration!</a:t>
            </a:r>
          </a:p>
          <a:p>
            <a:r>
              <a:rPr lang="en-US" sz="2200" dirty="0"/>
              <a:t>Did you identify any areas </a:t>
            </a:r>
            <a:r>
              <a:rPr lang="en-GB" sz="2200" dirty="0"/>
              <a:t>of interest, synergies with current work or connections?</a:t>
            </a:r>
            <a:endParaRPr lang="en-US" sz="2200" dirty="0"/>
          </a:p>
          <a:p>
            <a:r>
              <a:rPr lang="en-US" sz="2200" dirty="0"/>
              <a:t>Do you have any questions, comments or suggestions?</a:t>
            </a:r>
          </a:p>
          <a:p>
            <a:pPr marL="0" indent="0">
              <a:buNone/>
            </a:pPr>
            <a:endParaRPr lang="en-US" sz="2200" dirty="0"/>
          </a:p>
        </p:txBody>
      </p:sp>
      <p:pic>
        <p:nvPicPr>
          <p:cNvPr id="8" name="Picture 7" descr="Logo&#10;&#10;Description automatically generated">
            <a:extLst>
              <a:ext uri="{FF2B5EF4-FFF2-40B4-BE49-F238E27FC236}">
                <a16:creationId xmlns:a16="http://schemas.microsoft.com/office/drawing/2014/main" id="{13D01054-8E1F-4C16-AC81-448825BE9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122318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3BEC74-DFF5-4D37-96DB-A3B13AED3929}"/>
              </a:ext>
            </a:extLst>
          </p:cNvPr>
          <p:cNvSpPr>
            <a:spLocks noGrp="1"/>
          </p:cNvSpPr>
          <p:nvPr>
            <p:ph type="title"/>
          </p:nvPr>
        </p:nvSpPr>
        <p:spPr>
          <a:xfrm>
            <a:off x="5215855" y="609600"/>
            <a:ext cx="5982131" cy="1330839"/>
          </a:xfrm>
        </p:spPr>
        <p:txBody>
          <a:bodyPr>
            <a:normAutofit/>
          </a:bodyPr>
          <a:lstStyle/>
          <a:p>
            <a:r>
              <a:rPr lang="en-GB" dirty="0"/>
              <a:t>Mental wellbeing in study</a:t>
            </a:r>
          </a:p>
        </p:txBody>
      </p:sp>
      <p:sp>
        <p:nvSpPr>
          <p:cNvPr id="20" name="Freeform: Shape 19">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2">
            <a:extLst>
              <a:ext uri="{FF2B5EF4-FFF2-40B4-BE49-F238E27FC236}">
                <a16:creationId xmlns:a16="http://schemas.microsoft.com/office/drawing/2014/main" id="{26278DF6-E455-46FF-A73F-D157CB23EE75}"/>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82" r="6316"/>
          <a:stretch/>
        </p:blipFill>
        <p:spPr bwMode="auto">
          <a:xfrm>
            <a:off x="723899" y="969818"/>
            <a:ext cx="3704013" cy="497655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954179-6B31-42BA-B1A3-F2AB039BE915}"/>
              </a:ext>
            </a:extLst>
          </p:cNvPr>
          <p:cNvSpPr>
            <a:spLocks noGrp="1"/>
          </p:cNvSpPr>
          <p:nvPr>
            <p:ph idx="1"/>
          </p:nvPr>
        </p:nvSpPr>
        <p:spPr>
          <a:xfrm>
            <a:off x="5215855" y="2194101"/>
            <a:ext cx="5982132" cy="3908587"/>
          </a:xfrm>
        </p:spPr>
        <p:txBody>
          <a:bodyPr>
            <a:normAutofit/>
          </a:bodyPr>
          <a:lstStyle/>
          <a:p>
            <a:pPr marL="0" indent="0">
              <a:buNone/>
            </a:pPr>
            <a:r>
              <a:rPr lang="en-GB" sz="2000" dirty="0"/>
              <a:t>Think back to the word association exercise, and the words you chose. Share in the chat:</a:t>
            </a:r>
          </a:p>
          <a:p>
            <a:r>
              <a:rPr lang="en-GB" sz="2000" dirty="0"/>
              <a:t>One word you would like your students to describe how they felt in their most positive moments</a:t>
            </a:r>
          </a:p>
          <a:p>
            <a:r>
              <a:rPr lang="en-GB" sz="2000" dirty="0"/>
              <a:t>One word or phrase you would like your students to describe how they felt in their most negative experiences</a:t>
            </a:r>
          </a:p>
          <a:p>
            <a:endParaRPr lang="en-GB" sz="2000" dirty="0"/>
          </a:p>
          <a:p>
            <a:pPr marL="0" indent="0">
              <a:buNone/>
            </a:pPr>
            <a:r>
              <a:rPr lang="en-GB" sz="2000" dirty="0"/>
              <a:t>What positive digital practices might help us to get there?</a:t>
            </a:r>
          </a:p>
        </p:txBody>
      </p:sp>
      <p:pic>
        <p:nvPicPr>
          <p:cNvPr id="11" name="Picture 10" descr="Logo&#10;&#10;Description automatically generated">
            <a:extLst>
              <a:ext uri="{FF2B5EF4-FFF2-40B4-BE49-F238E27FC236}">
                <a16:creationId xmlns:a16="http://schemas.microsoft.com/office/drawing/2014/main" id="{C41F804E-C8F8-4195-85AD-46420EC3F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1426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879D64E-62E5-47BB-9124-E2636D5891EC}"/>
              </a:ext>
              <a:ext uri="{C183D7F6-B498-43B3-948B-1728B52AA6E4}">
                <adec:decorative xmlns:adec="http://schemas.microsoft.com/office/drawing/2017/decorative" val="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737"/>
          <a:stretch/>
        </p:blipFill>
        <p:spPr>
          <a:xfrm>
            <a:off x="-1" y="10"/>
            <a:ext cx="12192001" cy="4201449"/>
          </a:xfrm>
          <a:prstGeom prst="rect">
            <a:avLst/>
          </a:prstGeom>
        </p:spPr>
      </p:pic>
      <p:grpSp>
        <p:nvGrpSpPr>
          <p:cNvPr id="33" name="Group 3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34" name="Freeform: Shape 3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27" name="Title 1">
            <a:extLst>
              <a:ext uri="{FF2B5EF4-FFF2-40B4-BE49-F238E27FC236}">
                <a16:creationId xmlns:a16="http://schemas.microsoft.com/office/drawing/2014/main" id="{4945965C-561C-48CC-B9BC-E78C424DF17A}"/>
              </a:ext>
            </a:extLst>
          </p:cNvPr>
          <p:cNvSpPr txBox="1">
            <a:spLocks/>
          </p:cNvSpPr>
          <p:nvPr/>
        </p:nvSpPr>
        <p:spPr>
          <a:xfrm>
            <a:off x="4775438" y="4770613"/>
            <a:ext cx="2417033" cy="10006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tx2"/>
                </a:solidFill>
              </a:rPr>
              <a:t>Thank you!</a:t>
            </a:r>
          </a:p>
        </p:txBody>
      </p:sp>
      <p:pic>
        <p:nvPicPr>
          <p:cNvPr id="3" name="Picture 2">
            <a:extLst>
              <a:ext uri="{FF2B5EF4-FFF2-40B4-BE49-F238E27FC236}">
                <a16:creationId xmlns:a16="http://schemas.microsoft.com/office/drawing/2014/main" id="{C4CF588C-829C-4C4A-ACB9-83F66CCD429A}"/>
              </a:ext>
            </a:extLst>
          </p:cNvPr>
          <p:cNvPicPr>
            <a:picLocks noChangeAspect="1"/>
          </p:cNvPicPr>
          <p:nvPr/>
        </p:nvPicPr>
        <p:blipFill>
          <a:blip r:embed="rId3"/>
          <a:stretch>
            <a:fillRect/>
          </a:stretch>
        </p:blipFill>
        <p:spPr>
          <a:xfrm>
            <a:off x="11006551" y="0"/>
            <a:ext cx="1019175" cy="1133475"/>
          </a:xfrm>
          <a:prstGeom prst="rect">
            <a:avLst/>
          </a:prstGeom>
        </p:spPr>
      </p:pic>
    </p:spTree>
    <p:extLst>
      <p:ext uri="{BB962C8B-B14F-4D97-AF65-F5344CB8AC3E}">
        <p14:creationId xmlns:p14="http://schemas.microsoft.com/office/powerpoint/2010/main" val="58755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lide entitled 'mental health', with excerpts from media such as 'academics lack support to help with student mental health' and 'UK universities act to tackle student mental health crisis'. Designed to show that there is a lot of noise and media attention around student mental health.">
            <a:extLst>
              <a:ext uri="{FF2B5EF4-FFF2-40B4-BE49-F238E27FC236}">
                <a16:creationId xmlns:a16="http://schemas.microsoft.com/office/drawing/2014/main" id="{E95AC499-F524-4BA2-B8E3-E443B74AE89E}"/>
              </a:ext>
              <a:ext uri="{C183D7F6-B498-43B3-948B-1728B52AA6E4}">
                <adec:decorative xmlns:adec="http://schemas.microsoft.com/office/drawing/2017/decorative" val="0"/>
              </a:ext>
            </a:extLst>
          </p:cNvPr>
          <p:cNvPicPr>
            <a:picLocks noGrp="1" noChangeAspect="1"/>
          </p:cNvPicPr>
          <p:nvPr>
            <p:ph sz="quarter" idx="27"/>
          </p:nvPr>
        </p:nvPicPr>
        <p:blipFill>
          <a:blip r:embed="rId2"/>
          <a:stretch>
            <a:fillRect/>
          </a:stretch>
        </p:blipFill>
        <p:spPr>
          <a:xfrm>
            <a:off x="99527" y="58112"/>
            <a:ext cx="12092473" cy="6799888"/>
          </a:xfrm>
        </p:spPr>
      </p:pic>
      <p:pic>
        <p:nvPicPr>
          <p:cNvPr id="13" name="Picture 12" descr="Times Higher Ed headline: Academics 'lack support' to help with student mental health">
            <a:extLst>
              <a:ext uri="{FF2B5EF4-FFF2-40B4-BE49-F238E27FC236}">
                <a16:creationId xmlns:a16="http://schemas.microsoft.com/office/drawing/2014/main" id="{9E106918-BB03-4FC0-B9F5-54598C6F7488}"/>
              </a:ext>
            </a:extLst>
          </p:cNvPr>
          <p:cNvPicPr>
            <a:picLocks noChangeAspect="1"/>
          </p:cNvPicPr>
          <p:nvPr/>
        </p:nvPicPr>
        <p:blipFill>
          <a:blip r:embed="rId3"/>
          <a:stretch>
            <a:fillRect/>
          </a:stretch>
        </p:blipFill>
        <p:spPr>
          <a:xfrm>
            <a:off x="99527" y="160597"/>
            <a:ext cx="6553200" cy="1666875"/>
          </a:xfrm>
          <a:prstGeom prst="rect">
            <a:avLst/>
          </a:prstGeom>
          <a:ln>
            <a:solidFill>
              <a:schemeClr val="tx1"/>
            </a:solidFill>
          </a:ln>
        </p:spPr>
      </p:pic>
      <p:pic>
        <p:nvPicPr>
          <p:cNvPr id="14" name="Picture 13" descr="The Guardian headline: Suicide is at record level among students at UK universities, study finds">
            <a:extLst>
              <a:ext uri="{FF2B5EF4-FFF2-40B4-BE49-F238E27FC236}">
                <a16:creationId xmlns:a16="http://schemas.microsoft.com/office/drawing/2014/main" id="{AA48F744-AF57-4DD1-B10F-319BE3635798}"/>
              </a:ext>
            </a:extLst>
          </p:cNvPr>
          <p:cNvPicPr>
            <a:picLocks noChangeAspect="1"/>
          </p:cNvPicPr>
          <p:nvPr/>
        </p:nvPicPr>
        <p:blipFill>
          <a:blip r:embed="rId4"/>
          <a:stretch>
            <a:fillRect/>
          </a:stretch>
        </p:blipFill>
        <p:spPr>
          <a:xfrm>
            <a:off x="5972133" y="4636409"/>
            <a:ext cx="5829300" cy="1390651"/>
          </a:xfrm>
          <a:prstGeom prst="rect">
            <a:avLst/>
          </a:prstGeom>
          <a:ln>
            <a:solidFill>
              <a:schemeClr val="tx1"/>
            </a:solidFill>
          </a:ln>
        </p:spPr>
      </p:pic>
      <p:pic>
        <p:nvPicPr>
          <p:cNvPr id="15" name="Picture 14" descr="Financial times headline: UK universities act to tackle student mental health">
            <a:extLst>
              <a:ext uri="{FF2B5EF4-FFF2-40B4-BE49-F238E27FC236}">
                <a16:creationId xmlns:a16="http://schemas.microsoft.com/office/drawing/2014/main" id="{33CA913C-D269-469F-8429-917296D064AA}"/>
              </a:ext>
            </a:extLst>
          </p:cNvPr>
          <p:cNvPicPr>
            <a:picLocks noChangeAspect="1"/>
          </p:cNvPicPr>
          <p:nvPr/>
        </p:nvPicPr>
        <p:blipFill>
          <a:blip r:embed="rId5"/>
          <a:stretch>
            <a:fillRect/>
          </a:stretch>
        </p:blipFill>
        <p:spPr>
          <a:xfrm>
            <a:off x="266700" y="5551751"/>
            <a:ext cx="5414392" cy="950619"/>
          </a:xfrm>
          <a:prstGeom prst="rect">
            <a:avLst/>
          </a:prstGeom>
          <a:ln>
            <a:solidFill>
              <a:schemeClr val="tx1"/>
            </a:solidFill>
          </a:ln>
        </p:spPr>
      </p:pic>
    </p:spTree>
    <p:extLst>
      <p:ext uri="{BB962C8B-B14F-4D97-AF65-F5344CB8AC3E}">
        <p14:creationId xmlns:p14="http://schemas.microsoft.com/office/powerpoint/2010/main" val="185366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735901-5455-4F00-8403-5F21A39A5F8A}"/>
              </a:ext>
            </a:extLst>
          </p:cNvPr>
          <p:cNvSpPr>
            <a:spLocks noGrp="1"/>
          </p:cNvSpPr>
          <p:nvPr>
            <p:ph type="body" sz="quarter" idx="25"/>
          </p:nvPr>
        </p:nvSpPr>
        <p:spPr/>
        <p:txBody>
          <a:bodyPr/>
          <a:lstStyle/>
          <a:p>
            <a:endParaRPr lang="en-GB"/>
          </a:p>
        </p:txBody>
      </p:sp>
      <p:sp>
        <p:nvSpPr>
          <p:cNvPr id="3" name="Text Placeholder 2">
            <a:extLst>
              <a:ext uri="{FF2B5EF4-FFF2-40B4-BE49-F238E27FC236}">
                <a16:creationId xmlns:a16="http://schemas.microsoft.com/office/drawing/2014/main" id="{27B0FEAC-0039-4B61-83FB-236B43107765}"/>
              </a:ext>
            </a:extLst>
          </p:cNvPr>
          <p:cNvSpPr>
            <a:spLocks noGrp="1"/>
          </p:cNvSpPr>
          <p:nvPr>
            <p:ph type="body" sz="quarter" idx="21"/>
          </p:nvPr>
        </p:nvSpPr>
        <p:spPr/>
        <p:txBody>
          <a:bodyPr/>
          <a:lstStyle/>
          <a:p>
            <a:endParaRPr lang="en-GB"/>
          </a:p>
        </p:txBody>
      </p:sp>
      <p:sp>
        <p:nvSpPr>
          <p:cNvPr id="4" name="Content Placeholder 3">
            <a:extLst>
              <a:ext uri="{FF2B5EF4-FFF2-40B4-BE49-F238E27FC236}">
                <a16:creationId xmlns:a16="http://schemas.microsoft.com/office/drawing/2014/main" id="{FB815217-4826-4D29-8FF6-EAE4FB8E198C}"/>
              </a:ext>
            </a:extLst>
          </p:cNvPr>
          <p:cNvSpPr>
            <a:spLocks noGrp="1"/>
          </p:cNvSpPr>
          <p:nvPr>
            <p:ph sz="quarter" idx="27"/>
          </p:nvPr>
        </p:nvSpPr>
        <p:spPr/>
        <p:txBody>
          <a:bodyPr/>
          <a:lstStyle/>
          <a:p>
            <a:endParaRPr lang="en-GB"/>
          </a:p>
        </p:txBody>
      </p:sp>
      <p:sp>
        <p:nvSpPr>
          <p:cNvPr id="5" name="Text Placeholder 4">
            <a:extLst>
              <a:ext uri="{FF2B5EF4-FFF2-40B4-BE49-F238E27FC236}">
                <a16:creationId xmlns:a16="http://schemas.microsoft.com/office/drawing/2014/main" id="{B369E74E-3EC1-4821-B30C-06F4B5B055CC}"/>
              </a:ext>
            </a:extLst>
          </p:cNvPr>
          <p:cNvSpPr>
            <a:spLocks noGrp="1"/>
          </p:cNvSpPr>
          <p:nvPr>
            <p:ph type="body" sz="quarter" idx="22"/>
          </p:nvPr>
        </p:nvSpPr>
        <p:spPr/>
        <p:txBody>
          <a:bodyPr/>
          <a:lstStyle/>
          <a:p>
            <a:endParaRPr lang="en-GB"/>
          </a:p>
        </p:txBody>
      </p:sp>
      <p:pic>
        <p:nvPicPr>
          <p:cNvPr id="7" name="Picture 6">
            <a:extLst>
              <a:ext uri="{FF2B5EF4-FFF2-40B4-BE49-F238E27FC236}">
                <a16:creationId xmlns:a16="http://schemas.microsoft.com/office/drawing/2014/main" id="{15B4E6CC-9ABA-4D61-969B-A439F7CDBD2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7000"/>
                    </a14:imgEffect>
                  </a14:imgLayer>
                </a14:imgProps>
              </a:ext>
            </a:extLst>
          </a:blip>
          <a:stretch>
            <a:fillRect/>
          </a:stretch>
        </p:blipFill>
        <p:spPr>
          <a:xfrm>
            <a:off x="17318" y="0"/>
            <a:ext cx="12174682" cy="6867769"/>
          </a:xfrm>
          <a:prstGeom prst="rect">
            <a:avLst/>
          </a:prstGeom>
          <a:effectLst>
            <a:outerShdw dist="50800" dir="5400000" algn="ctr" rotWithShape="0">
              <a:schemeClr val="bg1"/>
            </a:outerShdw>
          </a:effectLst>
        </p:spPr>
      </p:pic>
      <p:pic>
        <p:nvPicPr>
          <p:cNvPr id="9" name="Picture 8">
            <a:extLst>
              <a:ext uri="{FF2B5EF4-FFF2-40B4-BE49-F238E27FC236}">
                <a16:creationId xmlns:a16="http://schemas.microsoft.com/office/drawing/2014/main" id="{F5F30ED4-42D5-4A21-87DD-D1F19CB82D7A}"/>
              </a:ext>
            </a:extLst>
          </p:cNvPr>
          <p:cNvPicPr>
            <a:picLocks noChangeAspect="1"/>
          </p:cNvPicPr>
          <p:nvPr/>
        </p:nvPicPr>
        <p:blipFill>
          <a:blip r:embed="rId4"/>
          <a:stretch>
            <a:fillRect/>
          </a:stretch>
        </p:blipFill>
        <p:spPr>
          <a:xfrm>
            <a:off x="3200400" y="371475"/>
            <a:ext cx="5791200" cy="6115050"/>
          </a:xfrm>
          <a:prstGeom prst="rect">
            <a:avLst/>
          </a:prstGeom>
        </p:spPr>
      </p:pic>
    </p:spTree>
    <p:extLst>
      <p:ext uri="{BB962C8B-B14F-4D97-AF65-F5344CB8AC3E}">
        <p14:creationId xmlns:p14="http://schemas.microsoft.com/office/powerpoint/2010/main" val="170404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72DF4E-DB87-492E-93C4-25B4E3ACAC5C}"/>
              </a:ext>
            </a:extLst>
          </p:cNvPr>
          <p:cNvSpPr>
            <a:spLocks noGrp="1"/>
          </p:cNvSpPr>
          <p:nvPr>
            <p:ph type="body" sz="quarter" idx="21"/>
          </p:nvPr>
        </p:nvSpPr>
        <p:spPr>
          <a:xfrm>
            <a:off x="770468" y="533485"/>
            <a:ext cx="9979048" cy="1055720"/>
          </a:xfrm>
        </p:spPr>
        <p:txBody>
          <a:bodyPr>
            <a:normAutofit/>
          </a:bodyPr>
          <a:lstStyle/>
          <a:p>
            <a:r>
              <a:rPr lang="en-GB" dirty="0"/>
              <a:t>Mental wellbeing in distance learning: barriers, enablers and solutions </a:t>
            </a:r>
          </a:p>
        </p:txBody>
      </p:sp>
      <p:sp>
        <p:nvSpPr>
          <p:cNvPr id="6" name="TextBox 5"/>
          <p:cNvSpPr txBox="1"/>
          <p:nvPr/>
        </p:nvSpPr>
        <p:spPr>
          <a:xfrm>
            <a:off x="770468" y="2025908"/>
            <a:ext cx="7289011" cy="4462760"/>
          </a:xfrm>
          <a:prstGeom prst="rect">
            <a:avLst/>
          </a:prstGeom>
          <a:noFill/>
        </p:spPr>
        <p:txBody>
          <a:bodyPr wrap="square" rtlCol="0">
            <a:spAutoFit/>
          </a:bodyPr>
          <a:lstStyle/>
          <a:p>
            <a:r>
              <a:rPr lang="en-GB" sz="2400" dirty="0"/>
              <a:t>Project in the Open University between 2018 and 2021 aimed to apply a social model approach to mental health. </a:t>
            </a:r>
          </a:p>
          <a:p>
            <a:endParaRPr lang="en-GB" sz="2400" dirty="0"/>
          </a:p>
          <a:p>
            <a:r>
              <a:rPr lang="en-GB" sz="2400" b="1" dirty="0"/>
              <a:t>RQ1</a:t>
            </a:r>
            <a:r>
              <a:rPr lang="en-GB" sz="2400" dirty="0"/>
              <a:t>: What barriers and enablers to mental wellbeing do students experience in distance learning? </a:t>
            </a:r>
          </a:p>
          <a:p>
            <a:endParaRPr lang="en-GB" sz="2400" dirty="0"/>
          </a:p>
          <a:p>
            <a:r>
              <a:rPr lang="en-GB" sz="2400" b="1" dirty="0"/>
              <a:t>RQ2</a:t>
            </a:r>
            <a:r>
              <a:rPr lang="en-GB" sz="2400" dirty="0"/>
              <a:t>: What solutions do students and staff perceive would reduce these barriers?</a:t>
            </a:r>
          </a:p>
          <a:p>
            <a:endParaRPr lang="en-GB" sz="2400" dirty="0"/>
          </a:p>
          <a:p>
            <a:r>
              <a:rPr lang="en-GB" sz="2400" b="1" dirty="0"/>
              <a:t>RQ3</a:t>
            </a:r>
            <a:r>
              <a:rPr lang="en-GB" sz="2400" dirty="0"/>
              <a:t>: How can these solutions be embedded in distance learning?</a:t>
            </a:r>
          </a:p>
          <a:p>
            <a:endParaRPr lang="en-GB" sz="2000" dirty="0"/>
          </a:p>
        </p:txBody>
      </p:sp>
      <p:pic>
        <p:nvPicPr>
          <p:cNvPr id="10" name="Content Placeholder 9">
            <a:extLst>
              <a:ext uri="{FF2B5EF4-FFF2-40B4-BE49-F238E27FC236}">
                <a16:creationId xmlns:a16="http://schemas.microsoft.com/office/drawing/2014/main" id="{FA3D0015-8375-451A-8A00-540790EBC5B2}"/>
              </a:ext>
              <a:ext uri="{C183D7F6-B498-43B3-948B-1728B52AA6E4}">
                <adec:decorative xmlns:adec="http://schemas.microsoft.com/office/drawing/2017/decorative" val="1"/>
              </a:ext>
            </a:extLst>
          </p:cNvPr>
          <p:cNvPicPr>
            <a:picLocks noGrp="1" noChangeAspect="1"/>
          </p:cNvPicPr>
          <p:nvPr>
            <p:ph sz="quarter" idx="28"/>
          </p:nvPr>
        </p:nvPicPr>
        <p:blipFill>
          <a:blip r:embed="rId2">
            <a:extLst>
              <a:ext uri="{28A0092B-C50C-407E-A947-70E740481C1C}">
                <a14:useLocalDpi xmlns:a14="http://schemas.microsoft.com/office/drawing/2010/main" val="0"/>
              </a:ext>
            </a:extLst>
          </a:blip>
          <a:stretch>
            <a:fillRect/>
          </a:stretch>
        </p:blipFill>
        <p:spPr>
          <a:xfrm>
            <a:off x="8386009" y="2990245"/>
            <a:ext cx="3710615" cy="3867755"/>
          </a:xfrm>
        </p:spPr>
      </p:pic>
      <p:sp>
        <p:nvSpPr>
          <p:cNvPr id="11" name="TextBox 10">
            <a:extLst>
              <a:ext uri="{FF2B5EF4-FFF2-40B4-BE49-F238E27FC236}">
                <a16:creationId xmlns:a16="http://schemas.microsoft.com/office/drawing/2014/main" id="{C377ABDD-92D5-482B-A5CD-02B851E579E1}"/>
              </a:ext>
            </a:extLst>
          </p:cNvPr>
          <p:cNvSpPr txBox="1"/>
          <p:nvPr/>
        </p:nvSpPr>
        <p:spPr>
          <a:xfrm>
            <a:off x="770468" y="5678184"/>
            <a:ext cx="9732069" cy="369332"/>
          </a:xfrm>
          <a:prstGeom prst="rect">
            <a:avLst/>
          </a:prstGeom>
          <a:noFill/>
        </p:spPr>
        <p:txBody>
          <a:bodyPr wrap="square" rtlCol="0">
            <a:spAutoFit/>
          </a:bodyPr>
          <a:lstStyle/>
          <a:p>
            <a:endParaRPr lang="en-GB" dirty="0"/>
          </a:p>
        </p:txBody>
      </p:sp>
      <p:pic>
        <p:nvPicPr>
          <p:cNvPr id="7" name="Picture 6" descr="Logo&#10;&#10;Description automatically generated">
            <a:extLst>
              <a:ext uri="{FF2B5EF4-FFF2-40B4-BE49-F238E27FC236}">
                <a16:creationId xmlns:a16="http://schemas.microsoft.com/office/drawing/2014/main" id="{B0E59CAD-0D01-4D68-A380-BA21714AB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8875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B690A6-5C8D-4654-9439-80F044C7E482}"/>
              </a:ext>
            </a:extLst>
          </p:cNvPr>
          <p:cNvSpPr>
            <a:spLocks noGrp="1"/>
          </p:cNvSpPr>
          <p:nvPr>
            <p:ph type="body" sz="quarter" idx="21"/>
          </p:nvPr>
        </p:nvSpPr>
        <p:spPr>
          <a:xfrm>
            <a:off x="770469" y="803086"/>
            <a:ext cx="4483456" cy="1463036"/>
          </a:xfrm>
        </p:spPr>
        <p:txBody>
          <a:bodyPr>
            <a:normAutofit/>
          </a:bodyPr>
          <a:lstStyle/>
          <a:p>
            <a:r>
              <a:rPr lang="en-GB" dirty="0"/>
              <a:t>Barriers and enablers to wellbeing in distance learning</a:t>
            </a:r>
          </a:p>
        </p:txBody>
      </p:sp>
      <p:pic>
        <p:nvPicPr>
          <p:cNvPr id="7" name="Content Placeholder 6" descr="A taxonomy of barriers and enablers to wellbeing, showing study related barriers and enablers (e.g. relating to curriculum, assessment, etc), skills-related barriers and enablers (confidence, study skills, etc) and environmental barriers and enablers  (admin processes, people, life, etc).">
            <a:extLst>
              <a:ext uri="{FF2B5EF4-FFF2-40B4-BE49-F238E27FC236}">
                <a16:creationId xmlns:a16="http://schemas.microsoft.com/office/drawing/2014/main" id="{55E1ECE8-505D-4701-9D62-D9A206C574E8}"/>
              </a:ext>
            </a:extLst>
          </p:cNvPr>
          <p:cNvPicPr>
            <a:picLocks noGrp="1" noChangeAspect="1"/>
          </p:cNvPicPr>
          <p:nvPr>
            <p:ph sz="quarter" idx="28"/>
          </p:nvPr>
        </p:nvPicPr>
        <p:blipFill>
          <a:blip r:embed="rId2">
            <a:extLst>
              <a:ext uri="{28A0092B-C50C-407E-A947-70E740481C1C}">
                <a14:useLocalDpi xmlns:a14="http://schemas.microsoft.com/office/drawing/2010/main" val="0"/>
              </a:ext>
            </a:extLst>
          </a:blip>
          <a:stretch>
            <a:fillRect/>
          </a:stretch>
        </p:blipFill>
        <p:spPr>
          <a:xfrm>
            <a:off x="5605221" y="0"/>
            <a:ext cx="6129579" cy="6896771"/>
          </a:xfrm>
        </p:spPr>
      </p:pic>
      <p:sp>
        <p:nvSpPr>
          <p:cNvPr id="6" name="TextBox 5">
            <a:extLst>
              <a:ext uri="{FF2B5EF4-FFF2-40B4-BE49-F238E27FC236}">
                <a16:creationId xmlns:a16="http://schemas.microsoft.com/office/drawing/2014/main" id="{052C8197-B660-4BBC-8C93-13D3D8A26237}"/>
              </a:ext>
            </a:extLst>
          </p:cNvPr>
          <p:cNvSpPr txBox="1"/>
          <p:nvPr/>
        </p:nvSpPr>
        <p:spPr>
          <a:xfrm>
            <a:off x="770469" y="2514387"/>
            <a:ext cx="428279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Most themes appeared as both barriers and enablers, meaning that a factor can be a barrier or an enabler, depending how it is designed and how the person experiences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Lister et al, 2021</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https://wellbeinginthecurriculum.weebly.com/</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29402817-35B6-4526-B2B5-8B96EDEDDA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295052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uggestions for solutions to reduce barriers. Four categories of solutions - learning &amp; study, skills &amp; confidence, support, and environment &amp; culture. ">
            <a:extLst>
              <a:ext uri="{FF2B5EF4-FFF2-40B4-BE49-F238E27FC236}">
                <a16:creationId xmlns:a16="http://schemas.microsoft.com/office/drawing/2014/main" id="{EA7F11DB-9514-47EE-B736-EFF1A25738C9}"/>
              </a:ext>
            </a:extLst>
          </p:cNvPr>
          <p:cNvPicPr>
            <a:picLocks noGrp="1" noChangeAspect="1"/>
          </p:cNvPicPr>
          <p:nvPr>
            <p:ph sz="quarter" idx="28"/>
          </p:nvPr>
        </p:nvPicPr>
        <p:blipFill>
          <a:blip r:embed="rId2">
            <a:extLst>
              <a:ext uri="{28A0092B-C50C-407E-A947-70E740481C1C}">
                <a14:useLocalDpi xmlns:a14="http://schemas.microsoft.com/office/drawing/2010/main" val="0"/>
              </a:ext>
            </a:extLst>
          </a:blip>
          <a:stretch>
            <a:fillRect/>
          </a:stretch>
        </p:blipFill>
        <p:spPr>
          <a:xfrm>
            <a:off x="1850835" y="80379"/>
            <a:ext cx="10341166" cy="6777622"/>
          </a:xfrm>
        </p:spPr>
      </p:pic>
      <p:sp>
        <p:nvSpPr>
          <p:cNvPr id="10" name="Text Placeholder 2">
            <a:extLst>
              <a:ext uri="{FF2B5EF4-FFF2-40B4-BE49-F238E27FC236}">
                <a16:creationId xmlns:a16="http://schemas.microsoft.com/office/drawing/2014/main" id="{D9E920DD-6083-465F-A482-B2504BEA3B1B}"/>
              </a:ext>
            </a:extLst>
          </p:cNvPr>
          <p:cNvSpPr>
            <a:spLocks noGrp="1"/>
          </p:cNvSpPr>
          <p:nvPr>
            <p:ph type="body" sz="quarter" idx="21"/>
          </p:nvPr>
        </p:nvSpPr>
        <p:spPr>
          <a:xfrm>
            <a:off x="296901" y="463826"/>
            <a:ext cx="2653058" cy="2786136"/>
          </a:xfrm>
        </p:spPr>
        <p:txBody>
          <a:bodyPr/>
          <a:lstStyle/>
          <a:p>
            <a:r>
              <a:rPr lang="en-GB" dirty="0"/>
              <a:t>Suggestions for solutions </a:t>
            </a:r>
          </a:p>
        </p:txBody>
      </p:sp>
      <p:pic>
        <p:nvPicPr>
          <p:cNvPr id="4" name="Picture 3" descr="Logo&#10;&#10;Description automatically generated">
            <a:extLst>
              <a:ext uri="{FF2B5EF4-FFF2-40B4-BE49-F238E27FC236}">
                <a16:creationId xmlns:a16="http://schemas.microsoft.com/office/drawing/2014/main" id="{56CAB917-61B4-476B-B8E1-2B9013033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366621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EC74-DFF5-4D37-96DB-A3B13AED3929}"/>
              </a:ext>
            </a:extLst>
          </p:cNvPr>
          <p:cNvSpPr>
            <a:spLocks noGrp="1"/>
          </p:cNvSpPr>
          <p:nvPr>
            <p:ph type="title"/>
          </p:nvPr>
        </p:nvSpPr>
        <p:spPr>
          <a:xfrm>
            <a:off x="5215855" y="609600"/>
            <a:ext cx="5982131" cy="1330839"/>
          </a:xfrm>
        </p:spPr>
        <p:txBody>
          <a:bodyPr>
            <a:normAutofit/>
          </a:bodyPr>
          <a:lstStyle/>
          <a:p>
            <a:r>
              <a:rPr lang="en-GB" dirty="0"/>
              <a:t>Reflection</a:t>
            </a:r>
          </a:p>
        </p:txBody>
      </p:sp>
      <p:pic>
        <p:nvPicPr>
          <p:cNvPr id="10" name="Picture 2">
            <a:extLst>
              <a:ext uri="{FF2B5EF4-FFF2-40B4-BE49-F238E27FC236}">
                <a16:creationId xmlns:a16="http://schemas.microsoft.com/office/drawing/2014/main" id="{26278DF6-E455-46FF-A73F-D157CB23EE75}"/>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82" r="6316"/>
          <a:stretch/>
        </p:blipFill>
        <p:spPr bwMode="auto">
          <a:xfrm>
            <a:off x="723899" y="969818"/>
            <a:ext cx="3704013" cy="49765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B954179-6B31-42BA-B1A3-F2AB039BE915}"/>
              </a:ext>
            </a:extLst>
          </p:cNvPr>
          <p:cNvSpPr>
            <a:spLocks noGrp="1"/>
          </p:cNvSpPr>
          <p:nvPr>
            <p:ph idx="1"/>
          </p:nvPr>
        </p:nvSpPr>
        <p:spPr>
          <a:xfrm>
            <a:off x="5215855" y="2194101"/>
            <a:ext cx="5982132" cy="3908587"/>
          </a:xfrm>
        </p:spPr>
        <p:txBody>
          <a:bodyPr>
            <a:normAutofit/>
          </a:bodyPr>
          <a:lstStyle/>
          <a:p>
            <a:pPr marL="0" indent="0">
              <a:buNone/>
            </a:pPr>
            <a:r>
              <a:rPr lang="en-GB" sz="2000" dirty="0"/>
              <a:t>Think for a moment about relating these findings to your study experiences. </a:t>
            </a:r>
          </a:p>
          <a:p>
            <a:pPr marL="0" indent="0">
              <a:buNone/>
            </a:pPr>
            <a:r>
              <a:rPr lang="en-GB" sz="2000" dirty="0"/>
              <a:t>Share in the chat or on mic:</a:t>
            </a:r>
          </a:p>
          <a:p>
            <a:r>
              <a:rPr lang="en-GB" sz="2000" dirty="0"/>
              <a:t>Do the barriers and enablers resonate with you?</a:t>
            </a:r>
          </a:p>
          <a:p>
            <a:r>
              <a:rPr lang="en-GB" sz="2000" dirty="0"/>
              <a:t>What is your first impression of the solution ideas and projects?</a:t>
            </a:r>
          </a:p>
          <a:p>
            <a:endParaRPr lang="en-GB" sz="2000" dirty="0"/>
          </a:p>
        </p:txBody>
      </p:sp>
      <p:pic>
        <p:nvPicPr>
          <p:cNvPr id="11" name="Picture 10" descr="Logo&#10;&#10;Description automatically generated">
            <a:extLst>
              <a:ext uri="{FF2B5EF4-FFF2-40B4-BE49-F238E27FC236}">
                <a16:creationId xmlns:a16="http://schemas.microsoft.com/office/drawing/2014/main" id="{C41F804E-C8F8-4195-85AD-46420EC3F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1" y="0"/>
            <a:ext cx="1242509" cy="1198212"/>
          </a:xfrm>
          <a:prstGeom prst="rect">
            <a:avLst/>
          </a:prstGeom>
        </p:spPr>
      </p:pic>
    </p:spTree>
    <p:extLst>
      <p:ext uri="{BB962C8B-B14F-4D97-AF65-F5344CB8AC3E}">
        <p14:creationId xmlns:p14="http://schemas.microsoft.com/office/powerpoint/2010/main" val="422031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7E22EE-B835-4698-A552-40DA38289635}"/>
              </a:ext>
            </a:extLst>
          </p:cNvPr>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id="{9FB72D1D-26C7-486C-BA01-C123B9C28D70}"/>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D5D1631C-40DA-4184-8E70-AFDF28F708D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78707E5-6742-4F2E-92A8-7FA9CF66034C}"/>
              </a:ext>
            </a:extLst>
          </p:cNvPr>
          <p:cNvSpPr txBox="1"/>
          <p:nvPr/>
        </p:nvSpPr>
        <p:spPr>
          <a:xfrm>
            <a:off x="273307" y="4347657"/>
            <a:ext cx="393589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C216D"/>
                </a:solidFill>
                <a:effectLst/>
                <a:uLnTx/>
                <a:uFillTx/>
                <a:latin typeface="Calibri" panose="020F0502020204030204"/>
                <a:ea typeface="+mn-ea"/>
                <a:cs typeface="+mn-cs"/>
              </a:rPr>
              <a:t>Positive Digital Practices</a:t>
            </a:r>
          </a:p>
        </p:txBody>
      </p:sp>
      <p:sp>
        <p:nvSpPr>
          <p:cNvPr id="11" name="TextBox 10">
            <a:extLst>
              <a:ext uri="{FF2B5EF4-FFF2-40B4-BE49-F238E27FC236}">
                <a16:creationId xmlns:a16="http://schemas.microsoft.com/office/drawing/2014/main" id="{EFA5766C-BEA4-40A9-8061-729403BBE5A3}"/>
              </a:ext>
            </a:extLst>
          </p:cNvPr>
          <p:cNvSpPr txBox="1"/>
          <p:nvPr/>
        </p:nvSpPr>
        <p:spPr>
          <a:xfrm>
            <a:off x="7580205" y="1797457"/>
            <a:ext cx="4316819"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two-year £350k collaborative project, funded by Office for Students, focusing on part-time, distance and commuter students. Partners 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Open University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Bradford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Warwick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Jisc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Student Minds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UMHAN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006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0766E69EDE2840A4CD3D885632AC65" ma:contentTypeVersion="4" ma:contentTypeDescription="Create a new document." ma:contentTypeScope="" ma:versionID="c48c61ca7574e406eabd8e3f6db0ce89">
  <xsd:schema xmlns:xsd="http://www.w3.org/2001/XMLSchema" xmlns:xs="http://www.w3.org/2001/XMLSchema" xmlns:p="http://schemas.microsoft.com/office/2006/metadata/properties" xmlns:ns2="f292c0cb-2629-45a5-9c00-05d52564f06c" targetNamespace="http://schemas.microsoft.com/office/2006/metadata/properties" ma:root="true" ma:fieldsID="1d8adfdf9d85367b614433eaa4141680" ns2:_="">
    <xsd:import namespace="f292c0cb-2629-45a5-9c00-05d52564f0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2c0cb-2629-45a5-9c00-05d52564f0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E34B0B-947C-46A6-AA0F-86F32266118A}"/>
</file>

<file path=customXml/itemProps2.xml><?xml version="1.0" encoding="utf-8"?>
<ds:datastoreItem xmlns:ds="http://schemas.openxmlformats.org/officeDocument/2006/customXml" ds:itemID="{97662233-DA4E-4CB5-80BB-CFD32D1071D8}"/>
</file>

<file path=customXml/itemProps3.xml><?xml version="1.0" encoding="utf-8"?>
<ds:datastoreItem xmlns:ds="http://schemas.openxmlformats.org/officeDocument/2006/customXml" ds:itemID="{21244B29-BDB4-4CF5-8474-067B15D3192B}"/>
</file>

<file path=docProps/app.xml><?xml version="1.0" encoding="utf-8"?>
<Properties xmlns="http://schemas.openxmlformats.org/officeDocument/2006/extended-properties" xmlns:vt="http://schemas.openxmlformats.org/officeDocument/2006/docPropsVTypes">
  <TotalTime>8937</TotalTime>
  <Words>1011</Words>
  <Application>Microsoft Office PowerPoint</Application>
  <PresentationFormat>Widescreen</PresentationFormat>
  <Paragraphs>109</Paragraphs>
  <Slides>22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Calibri Light</vt:lpstr>
      <vt:lpstr>Office Theme</vt:lpstr>
      <vt:lpstr>1_Office Theme</vt:lpstr>
      <vt:lpstr>2_Office Theme</vt:lpstr>
      <vt:lpstr>Exploring Positive Digital Practices</vt:lpstr>
      <vt:lpstr>Mental wellbeing in study</vt:lpstr>
      <vt:lpstr>PowerPoint Presentation</vt:lpstr>
      <vt:lpstr>PowerPoint Presentation</vt:lpstr>
      <vt:lpstr>PowerPoint Presentation</vt:lpstr>
      <vt:lpstr>PowerPoint Presentation</vt:lpstr>
      <vt:lpstr>PowerPoint Presentation</vt:lpstr>
      <vt:lpstr>Reflection</vt:lpstr>
      <vt:lpstr>PowerPoint Presentation</vt:lpstr>
      <vt:lpstr>Positive  Digital Practices  year 1</vt:lpstr>
      <vt:lpstr>Positive Learner identities </vt:lpstr>
      <vt:lpstr>Positive Learner identities </vt:lpstr>
      <vt:lpstr>Positive Learner identities </vt:lpstr>
      <vt:lpstr>Positive Learner identities </vt:lpstr>
      <vt:lpstr>Positive Pedagogies</vt:lpstr>
      <vt:lpstr>Positive Digital Communities</vt:lpstr>
      <vt:lpstr>Stakeholder engagement </vt:lpstr>
      <vt:lpstr>PowerPoint Presentation</vt:lpstr>
      <vt:lpstr>PowerPoint Presentation</vt:lpstr>
      <vt:lpstr>Synergies and connections</vt:lpstr>
      <vt:lpstr>Mental wellbeing in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Kate.Lister</dc:creator>
  <cp:lastModifiedBy>Kate Lister</cp:lastModifiedBy>
  <cp:revision>92</cp:revision>
  <dcterms:created xsi:type="dcterms:W3CDTF">2021-08-08T11:04:00Z</dcterms:created>
  <dcterms:modified xsi:type="dcterms:W3CDTF">2022-06-29T15:49:39Z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0x0101004D0766E69EDE2840A4CD3D885632AC65</vt:lpwstr>
  </property>
</Properties>
</file>